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41" r:id="rId2"/>
    <p:sldId id="319" r:id="rId3"/>
    <p:sldId id="342" r:id="rId4"/>
    <p:sldId id="360" r:id="rId5"/>
    <p:sldId id="361" r:id="rId6"/>
    <p:sldId id="333" r:id="rId7"/>
    <p:sldId id="276" r:id="rId8"/>
    <p:sldId id="334" r:id="rId9"/>
    <p:sldId id="335" r:id="rId10"/>
    <p:sldId id="320" r:id="rId11"/>
    <p:sldId id="321" r:id="rId12"/>
    <p:sldId id="344" r:id="rId13"/>
    <p:sldId id="322" r:id="rId14"/>
    <p:sldId id="323" r:id="rId15"/>
    <p:sldId id="345" r:id="rId16"/>
    <p:sldId id="324" r:id="rId17"/>
    <p:sldId id="346" r:id="rId18"/>
    <p:sldId id="263" r:id="rId19"/>
    <p:sldId id="348" r:id="rId20"/>
    <p:sldId id="349" r:id="rId21"/>
    <p:sldId id="350" r:id="rId22"/>
    <p:sldId id="270" r:id="rId23"/>
    <p:sldId id="351" r:id="rId24"/>
    <p:sldId id="302" r:id="rId25"/>
    <p:sldId id="289" r:id="rId26"/>
    <p:sldId id="290" r:id="rId27"/>
    <p:sldId id="311" r:id="rId28"/>
    <p:sldId id="353" r:id="rId29"/>
    <p:sldId id="354" r:id="rId30"/>
    <p:sldId id="352" r:id="rId31"/>
    <p:sldId id="355" r:id="rId32"/>
    <p:sldId id="362" r:id="rId33"/>
    <p:sldId id="363" r:id="rId34"/>
    <p:sldId id="364" r:id="rId35"/>
    <p:sldId id="365" r:id="rId36"/>
    <p:sldId id="356" r:id="rId37"/>
    <p:sldId id="357" r:id="rId38"/>
    <p:sldId id="358" r:id="rId39"/>
    <p:sldId id="359" r:id="rId40"/>
    <p:sldId id="318" r:id="rId41"/>
    <p:sldId id="330" r:id="rId42"/>
    <p:sldId id="326" r:id="rId43"/>
    <p:sldId id="327" r:id="rId44"/>
    <p:sldId id="328"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F4B39-2374-4717-8C4F-69CD894B0451}" type="doc">
      <dgm:prSet loTypeId="urn:microsoft.com/office/officeart/2005/8/layout/pList2#1" loCatId="list" qsTypeId="urn:microsoft.com/office/officeart/2005/8/quickstyle/3d3" qsCatId="3D" csTypeId="urn:microsoft.com/office/officeart/2005/8/colors/colorful1#2" csCatId="colorful" phldr="1"/>
      <dgm:spPr/>
    </dgm:pt>
    <dgm:pt modelId="{0BABDD9F-3A70-4152-A666-AF136CCAD0EB}">
      <dgm:prSet phldrT="[Text]" custT="1"/>
      <dgm:spPr/>
      <dgm:t>
        <a:bodyPr anchor="ctr" anchorCtr="1"/>
        <a:lstStyle/>
        <a:p>
          <a:r>
            <a:rPr lang="en-US" sz="3000" dirty="0" smtClean="0">
              <a:solidFill>
                <a:schemeClr val="bg2"/>
              </a:solidFill>
            </a:rPr>
            <a:t>Kellen  Kuglar                              </a:t>
          </a:r>
          <a:r>
            <a:rPr lang="en-US" sz="2800" b="1" dirty="0" smtClean="0">
              <a:solidFill>
                <a:schemeClr val="bg2"/>
              </a:solidFill>
            </a:rPr>
            <a:t>A – C</a:t>
          </a:r>
          <a:endParaRPr lang="en-US" sz="2800" b="1" dirty="0">
            <a:solidFill>
              <a:schemeClr val="bg2"/>
            </a:solidFill>
          </a:endParaRPr>
        </a:p>
      </dgm:t>
    </dgm:pt>
    <dgm:pt modelId="{6369DE13-498E-401F-8253-35AF077496DE}" type="parTrans" cxnId="{52C67B31-E45A-410C-B696-1314FB5C1A78}">
      <dgm:prSet/>
      <dgm:spPr/>
      <dgm:t>
        <a:bodyPr/>
        <a:lstStyle/>
        <a:p>
          <a:endParaRPr lang="en-US"/>
        </a:p>
      </dgm:t>
    </dgm:pt>
    <dgm:pt modelId="{C65B83F8-5269-43D7-9DE2-14903EB181D2}" type="sibTrans" cxnId="{52C67B31-E45A-410C-B696-1314FB5C1A78}">
      <dgm:prSet/>
      <dgm:spPr/>
      <dgm:t>
        <a:bodyPr/>
        <a:lstStyle/>
        <a:p>
          <a:endParaRPr lang="en-US"/>
        </a:p>
      </dgm:t>
    </dgm:pt>
    <dgm:pt modelId="{218E3A60-A7C2-4986-A00A-54F8424818D7}">
      <dgm:prSet phldrT="[Text]" custT="1"/>
      <dgm:spPr/>
      <dgm:t>
        <a:bodyPr anchor="ctr" anchorCtr="1"/>
        <a:lstStyle/>
        <a:p>
          <a:r>
            <a:rPr lang="en-US" sz="2900" dirty="0" smtClean="0">
              <a:solidFill>
                <a:schemeClr val="bg2"/>
              </a:solidFill>
            </a:rPr>
            <a:t>Laura</a:t>
          </a:r>
        </a:p>
        <a:p>
          <a:r>
            <a:rPr lang="en-US" sz="2900" dirty="0" smtClean="0">
              <a:solidFill>
                <a:schemeClr val="bg2"/>
              </a:solidFill>
            </a:rPr>
            <a:t>Ashby     </a:t>
          </a:r>
        </a:p>
        <a:p>
          <a:r>
            <a:rPr lang="en-US" sz="2800" b="1" dirty="0" smtClean="0">
              <a:solidFill>
                <a:schemeClr val="bg2"/>
              </a:solidFill>
            </a:rPr>
            <a:t>D– I</a:t>
          </a:r>
          <a:endParaRPr lang="en-US" sz="2800" b="1" dirty="0">
            <a:solidFill>
              <a:schemeClr val="bg2"/>
            </a:solidFill>
          </a:endParaRPr>
        </a:p>
      </dgm:t>
    </dgm:pt>
    <dgm:pt modelId="{D370FE0B-AF25-43C3-9CFE-C26FC6B5D560}" type="parTrans" cxnId="{A446150B-CA8B-418A-87E3-2AAFE5E67E47}">
      <dgm:prSet/>
      <dgm:spPr/>
      <dgm:t>
        <a:bodyPr/>
        <a:lstStyle/>
        <a:p>
          <a:endParaRPr lang="en-US"/>
        </a:p>
      </dgm:t>
    </dgm:pt>
    <dgm:pt modelId="{37FB47C0-D115-4899-B104-9CE91BFC0DC3}" type="sibTrans" cxnId="{A446150B-CA8B-418A-87E3-2AAFE5E67E47}">
      <dgm:prSet/>
      <dgm:spPr/>
      <dgm:t>
        <a:bodyPr/>
        <a:lstStyle/>
        <a:p>
          <a:endParaRPr lang="en-US"/>
        </a:p>
      </dgm:t>
    </dgm:pt>
    <dgm:pt modelId="{354E4551-BED9-409F-961B-562346C5BD51}">
      <dgm:prSet phldrT="[Text]" custT="1"/>
      <dgm:spPr/>
      <dgm:t>
        <a:bodyPr anchor="ctr" anchorCtr="1"/>
        <a:lstStyle/>
        <a:p>
          <a:r>
            <a:rPr lang="en-US" sz="3000" dirty="0" smtClean="0">
              <a:solidFill>
                <a:schemeClr val="bg2"/>
              </a:solidFill>
            </a:rPr>
            <a:t>Andy Alhadeff      J</a:t>
          </a:r>
          <a:r>
            <a:rPr lang="en-US" sz="2600" b="1" dirty="0" smtClean="0">
              <a:solidFill>
                <a:schemeClr val="bg2"/>
              </a:solidFill>
            </a:rPr>
            <a:t> - </a:t>
          </a:r>
          <a:r>
            <a:rPr lang="en-US" sz="2600" b="1" dirty="0" err="1" smtClean="0">
              <a:solidFill>
                <a:schemeClr val="bg2"/>
              </a:solidFill>
            </a:rPr>
            <a:t>Mah</a:t>
          </a:r>
          <a:endParaRPr lang="en-US" sz="2600" b="1" dirty="0">
            <a:solidFill>
              <a:schemeClr val="bg2"/>
            </a:solidFill>
          </a:endParaRPr>
        </a:p>
      </dgm:t>
    </dgm:pt>
    <dgm:pt modelId="{3C7BED1B-945B-4DF7-9661-D71DA4FDEA2B}" type="parTrans" cxnId="{3F91B836-2755-4975-BFBB-8AC2C245DE73}">
      <dgm:prSet/>
      <dgm:spPr/>
      <dgm:t>
        <a:bodyPr/>
        <a:lstStyle/>
        <a:p>
          <a:endParaRPr lang="en-US"/>
        </a:p>
      </dgm:t>
    </dgm:pt>
    <dgm:pt modelId="{5CACDDEE-1581-42AF-8FAC-979662B66630}" type="sibTrans" cxnId="{3F91B836-2755-4975-BFBB-8AC2C245DE73}">
      <dgm:prSet/>
      <dgm:spPr/>
      <dgm:t>
        <a:bodyPr/>
        <a:lstStyle/>
        <a:p>
          <a:endParaRPr lang="en-US"/>
        </a:p>
      </dgm:t>
    </dgm:pt>
    <dgm:pt modelId="{76299192-AA24-4884-84EC-5DB5AA0E8674}" type="pres">
      <dgm:prSet presAssocID="{4EDF4B39-2374-4717-8C4F-69CD894B0451}" presName="Name0" presStyleCnt="0">
        <dgm:presLayoutVars>
          <dgm:dir/>
          <dgm:resizeHandles val="exact"/>
        </dgm:presLayoutVars>
      </dgm:prSet>
      <dgm:spPr/>
    </dgm:pt>
    <dgm:pt modelId="{3B4428F8-A920-493F-A25C-BDEA33C3EC3D}" type="pres">
      <dgm:prSet presAssocID="{4EDF4B39-2374-4717-8C4F-69CD894B0451}" presName="bkgdShp" presStyleLbl="alignAccFollowNode1" presStyleIdx="0" presStyleCnt="1"/>
      <dgm:spPr/>
    </dgm:pt>
    <dgm:pt modelId="{EE53BCAF-1645-4809-A1C7-14B27CCA51C9}" type="pres">
      <dgm:prSet presAssocID="{4EDF4B39-2374-4717-8C4F-69CD894B0451}" presName="linComp" presStyleCnt="0"/>
      <dgm:spPr/>
    </dgm:pt>
    <dgm:pt modelId="{4E1CA906-35E7-4FAB-9285-7766A1B4A6D9}" type="pres">
      <dgm:prSet presAssocID="{0BABDD9F-3A70-4152-A666-AF136CCAD0EB}" presName="compNode" presStyleCnt="0"/>
      <dgm:spPr/>
    </dgm:pt>
    <dgm:pt modelId="{C8C3318F-FD1C-4F29-920F-457E53A864CF}" type="pres">
      <dgm:prSet presAssocID="{0BABDD9F-3A70-4152-A666-AF136CCAD0EB}" presName="node" presStyleLbl="node1" presStyleIdx="0" presStyleCnt="3">
        <dgm:presLayoutVars>
          <dgm:bulletEnabled val="1"/>
        </dgm:presLayoutVars>
      </dgm:prSet>
      <dgm:spPr/>
      <dgm:t>
        <a:bodyPr/>
        <a:lstStyle/>
        <a:p>
          <a:endParaRPr lang="en-US"/>
        </a:p>
      </dgm:t>
    </dgm:pt>
    <dgm:pt modelId="{E83E8ED7-ECAF-4819-B0A7-9AA46C6E3B79}" type="pres">
      <dgm:prSet presAssocID="{0BABDD9F-3A70-4152-A666-AF136CCAD0EB}" presName="invisiNode" presStyleLbl="node1" presStyleIdx="0" presStyleCnt="3"/>
      <dgm:spPr/>
    </dgm:pt>
    <dgm:pt modelId="{99D065D9-2CE4-47E7-8F04-CE627B8E0E58}" type="pres">
      <dgm:prSet presAssocID="{0BABDD9F-3A70-4152-A666-AF136CCAD0EB}" presName="imagNode" presStyleLbl="fgImgPlace1" presStyleIdx="0" presStyleCnt="3"/>
      <dgm:spPr/>
    </dgm:pt>
    <dgm:pt modelId="{C35339A9-930D-40DF-A826-BDF26CD7935D}" type="pres">
      <dgm:prSet presAssocID="{C65B83F8-5269-43D7-9DE2-14903EB181D2}" presName="sibTrans" presStyleLbl="sibTrans2D1" presStyleIdx="0" presStyleCnt="0"/>
      <dgm:spPr/>
      <dgm:t>
        <a:bodyPr/>
        <a:lstStyle/>
        <a:p>
          <a:endParaRPr lang="en-US"/>
        </a:p>
      </dgm:t>
    </dgm:pt>
    <dgm:pt modelId="{C705C852-A292-4254-9AA5-DD4D6DF6CBA7}" type="pres">
      <dgm:prSet presAssocID="{218E3A60-A7C2-4986-A00A-54F8424818D7}" presName="compNode" presStyleCnt="0"/>
      <dgm:spPr/>
    </dgm:pt>
    <dgm:pt modelId="{A7E7CFBF-BD33-4A9A-A824-C7341299A25E}" type="pres">
      <dgm:prSet presAssocID="{218E3A60-A7C2-4986-A00A-54F8424818D7}" presName="node" presStyleLbl="node1" presStyleIdx="1" presStyleCnt="3">
        <dgm:presLayoutVars>
          <dgm:bulletEnabled val="1"/>
        </dgm:presLayoutVars>
      </dgm:prSet>
      <dgm:spPr/>
      <dgm:t>
        <a:bodyPr/>
        <a:lstStyle/>
        <a:p>
          <a:endParaRPr lang="en-US"/>
        </a:p>
      </dgm:t>
    </dgm:pt>
    <dgm:pt modelId="{DE89B356-416B-492B-AE92-109E3C933675}" type="pres">
      <dgm:prSet presAssocID="{218E3A60-A7C2-4986-A00A-54F8424818D7}" presName="invisiNode" presStyleLbl="node1" presStyleIdx="1" presStyleCnt="3"/>
      <dgm:spPr/>
    </dgm:pt>
    <dgm:pt modelId="{D0D601E9-C7AF-40BB-ADA2-8923EA1ACF48}" type="pres">
      <dgm:prSet presAssocID="{218E3A60-A7C2-4986-A00A-54F8424818D7}" presName="imagNode" presStyleLbl="fgImgPlace1" presStyleIdx="1" presStyleCnt="3"/>
      <dgm:spPr/>
    </dgm:pt>
    <dgm:pt modelId="{9B55581F-77CE-4084-A677-71F5F46CEF4A}" type="pres">
      <dgm:prSet presAssocID="{37FB47C0-D115-4899-B104-9CE91BFC0DC3}" presName="sibTrans" presStyleLbl="sibTrans2D1" presStyleIdx="0" presStyleCnt="0"/>
      <dgm:spPr/>
      <dgm:t>
        <a:bodyPr/>
        <a:lstStyle/>
        <a:p>
          <a:endParaRPr lang="en-US"/>
        </a:p>
      </dgm:t>
    </dgm:pt>
    <dgm:pt modelId="{E7EA3D36-06E9-4FF1-B42A-C0E3E6DEF961}" type="pres">
      <dgm:prSet presAssocID="{354E4551-BED9-409F-961B-562346C5BD51}" presName="compNode" presStyleCnt="0"/>
      <dgm:spPr/>
    </dgm:pt>
    <dgm:pt modelId="{FB6C9765-2238-4103-A880-956356A2A43E}" type="pres">
      <dgm:prSet presAssocID="{354E4551-BED9-409F-961B-562346C5BD51}" presName="node" presStyleLbl="node1" presStyleIdx="2" presStyleCnt="3">
        <dgm:presLayoutVars>
          <dgm:bulletEnabled val="1"/>
        </dgm:presLayoutVars>
      </dgm:prSet>
      <dgm:spPr/>
      <dgm:t>
        <a:bodyPr/>
        <a:lstStyle/>
        <a:p>
          <a:endParaRPr lang="en-US"/>
        </a:p>
      </dgm:t>
    </dgm:pt>
    <dgm:pt modelId="{34EC577D-37A1-4B17-AB80-8B6747248636}" type="pres">
      <dgm:prSet presAssocID="{354E4551-BED9-409F-961B-562346C5BD51}" presName="invisiNode" presStyleLbl="node1" presStyleIdx="2" presStyleCnt="3"/>
      <dgm:spPr/>
    </dgm:pt>
    <dgm:pt modelId="{2EDDA36D-E964-47F2-84F0-1C2302A6F9D2}" type="pres">
      <dgm:prSet presAssocID="{354E4551-BED9-409F-961B-562346C5BD51}" presName="imagNode" presStyleLbl="fgImgPlace1" presStyleIdx="2" presStyleCnt="3" custScaleX="65845" custScaleY="90909"/>
      <dgm:spPr>
        <a:blipFill rotWithShape="1">
          <a:blip xmlns:r="http://schemas.openxmlformats.org/officeDocument/2006/relationships" r:embed="rId1"/>
          <a:stretch>
            <a:fillRect/>
          </a:stretch>
        </a:blipFill>
      </dgm:spPr>
    </dgm:pt>
  </dgm:ptLst>
  <dgm:cxnLst>
    <dgm:cxn modelId="{62526FC1-37D1-4CA4-ABA9-C15CFB4F46C9}" type="presOf" srcId="{C65B83F8-5269-43D7-9DE2-14903EB181D2}" destId="{C35339A9-930D-40DF-A826-BDF26CD7935D}" srcOrd="0" destOrd="0" presId="urn:microsoft.com/office/officeart/2005/8/layout/pList2#1"/>
    <dgm:cxn modelId="{3004F7BC-BB70-46BF-9D27-E677DF02BF01}" type="presOf" srcId="{218E3A60-A7C2-4986-A00A-54F8424818D7}" destId="{A7E7CFBF-BD33-4A9A-A824-C7341299A25E}" srcOrd="0" destOrd="0" presId="urn:microsoft.com/office/officeart/2005/8/layout/pList2#1"/>
    <dgm:cxn modelId="{F3DCD350-FFA5-4A53-881C-83012C9C6643}" type="presOf" srcId="{37FB47C0-D115-4899-B104-9CE91BFC0DC3}" destId="{9B55581F-77CE-4084-A677-71F5F46CEF4A}" srcOrd="0" destOrd="0" presId="urn:microsoft.com/office/officeart/2005/8/layout/pList2#1"/>
    <dgm:cxn modelId="{6BDC6E30-3344-499D-98FE-AD745ED5F88D}" type="presOf" srcId="{0BABDD9F-3A70-4152-A666-AF136CCAD0EB}" destId="{C8C3318F-FD1C-4F29-920F-457E53A864CF}" srcOrd="0" destOrd="0" presId="urn:microsoft.com/office/officeart/2005/8/layout/pList2#1"/>
    <dgm:cxn modelId="{52C67B31-E45A-410C-B696-1314FB5C1A78}" srcId="{4EDF4B39-2374-4717-8C4F-69CD894B0451}" destId="{0BABDD9F-3A70-4152-A666-AF136CCAD0EB}" srcOrd="0" destOrd="0" parTransId="{6369DE13-498E-401F-8253-35AF077496DE}" sibTransId="{C65B83F8-5269-43D7-9DE2-14903EB181D2}"/>
    <dgm:cxn modelId="{3F91B836-2755-4975-BFBB-8AC2C245DE73}" srcId="{4EDF4B39-2374-4717-8C4F-69CD894B0451}" destId="{354E4551-BED9-409F-961B-562346C5BD51}" srcOrd="2" destOrd="0" parTransId="{3C7BED1B-945B-4DF7-9661-D71DA4FDEA2B}" sibTransId="{5CACDDEE-1581-42AF-8FAC-979662B66630}"/>
    <dgm:cxn modelId="{A446150B-CA8B-418A-87E3-2AAFE5E67E47}" srcId="{4EDF4B39-2374-4717-8C4F-69CD894B0451}" destId="{218E3A60-A7C2-4986-A00A-54F8424818D7}" srcOrd="1" destOrd="0" parTransId="{D370FE0B-AF25-43C3-9CFE-C26FC6B5D560}" sibTransId="{37FB47C0-D115-4899-B104-9CE91BFC0DC3}"/>
    <dgm:cxn modelId="{AEF54C5A-C558-427D-A306-04D9EF8940CD}" type="presOf" srcId="{354E4551-BED9-409F-961B-562346C5BD51}" destId="{FB6C9765-2238-4103-A880-956356A2A43E}" srcOrd="0" destOrd="0" presId="urn:microsoft.com/office/officeart/2005/8/layout/pList2#1"/>
    <dgm:cxn modelId="{B7C7B7D3-EB8F-4CA9-B8F8-9116EA9C8C36}" type="presOf" srcId="{4EDF4B39-2374-4717-8C4F-69CD894B0451}" destId="{76299192-AA24-4884-84EC-5DB5AA0E8674}" srcOrd="0" destOrd="0" presId="urn:microsoft.com/office/officeart/2005/8/layout/pList2#1"/>
    <dgm:cxn modelId="{C16077BE-437E-449F-89D3-87989C262679}" type="presParOf" srcId="{76299192-AA24-4884-84EC-5DB5AA0E8674}" destId="{3B4428F8-A920-493F-A25C-BDEA33C3EC3D}" srcOrd="0" destOrd="0" presId="urn:microsoft.com/office/officeart/2005/8/layout/pList2#1"/>
    <dgm:cxn modelId="{51F26B84-8F0C-45A2-A2ED-2B9725CAA288}" type="presParOf" srcId="{76299192-AA24-4884-84EC-5DB5AA0E8674}" destId="{EE53BCAF-1645-4809-A1C7-14B27CCA51C9}" srcOrd="1" destOrd="0" presId="urn:microsoft.com/office/officeart/2005/8/layout/pList2#1"/>
    <dgm:cxn modelId="{F94DCDFC-66AD-4412-8F3E-7C29D092248A}" type="presParOf" srcId="{EE53BCAF-1645-4809-A1C7-14B27CCA51C9}" destId="{4E1CA906-35E7-4FAB-9285-7766A1B4A6D9}" srcOrd="0" destOrd="0" presId="urn:microsoft.com/office/officeart/2005/8/layout/pList2#1"/>
    <dgm:cxn modelId="{139B9C0B-F8D7-45E0-8A2A-92353FC4DDAF}" type="presParOf" srcId="{4E1CA906-35E7-4FAB-9285-7766A1B4A6D9}" destId="{C8C3318F-FD1C-4F29-920F-457E53A864CF}" srcOrd="0" destOrd="0" presId="urn:microsoft.com/office/officeart/2005/8/layout/pList2#1"/>
    <dgm:cxn modelId="{C109DE3F-87F4-4371-89DE-76104EE9994E}" type="presParOf" srcId="{4E1CA906-35E7-4FAB-9285-7766A1B4A6D9}" destId="{E83E8ED7-ECAF-4819-B0A7-9AA46C6E3B79}" srcOrd="1" destOrd="0" presId="urn:microsoft.com/office/officeart/2005/8/layout/pList2#1"/>
    <dgm:cxn modelId="{D59A7FF0-59F8-4304-AD32-FF45A67B1E20}" type="presParOf" srcId="{4E1CA906-35E7-4FAB-9285-7766A1B4A6D9}" destId="{99D065D9-2CE4-47E7-8F04-CE627B8E0E58}" srcOrd="2" destOrd="0" presId="urn:microsoft.com/office/officeart/2005/8/layout/pList2#1"/>
    <dgm:cxn modelId="{20337701-2820-48E1-A041-C99C43605276}" type="presParOf" srcId="{EE53BCAF-1645-4809-A1C7-14B27CCA51C9}" destId="{C35339A9-930D-40DF-A826-BDF26CD7935D}" srcOrd="1" destOrd="0" presId="urn:microsoft.com/office/officeart/2005/8/layout/pList2#1"/>
    <dgm:cxn modelId="{FD0B4EF1-D15C-4BA7-B125-D3B352478B9D}" type="presParOf" srcId="{EE53BCAF-1645-4809-A1C7-14B27CCA51C9}" destId="{C705C852-A292-4254-9AA5-DD4D6DF6CBA7}" srcOrd="2" destOrd="0" presId="urn:microsoft.com/office/officeart/2005/8/layout/pList2#1"/>
    <dgm:cxn modelId="{53C6D9D2-44B3-4042-99C1-CFC916F38E7C}" type="presParOf" srcId="{C705C852-A292-4254-9AA5-DD4D6DF6CBA7}" destId="{A7E7CFBF-BD33-4A9A-A824-C7341299A25E}" srcOrd="0" destOrd="0" presId="urn:microsoft.com/office/officeart/2005/8/layout/pList2#1"/>
    <dgm:cxn modelId="{A4BF4264-51D7-46D4-AF6D-2B54931287C6}" type="presParOf" srcId="{C705C852-A292-4254-9AA5-DD4D6DF6CBA7}" destId="{DE89B356-416B-492B-AE92-109E3C933675}" srcOrd="1" destOrd="0" presId="urn:microsoft.com/office/officeart/2005/8/layout/pList2#1"/>
    <dgm:cxn modelId="{A1E7D931-F36A-472E-9EA5-9C17A62F0953}" type="presParOf" srcId="{C705C852-A292-4254-9AA5-DD4D6DF6CBA7}" destId="{D0D601E9-C7AF-40BB-ADA2-8923EA1ACF48}" srcOrd="2" destOrd="0" presId="urn:microsoft.com/office/officeart/2005/8/layout/pList2#1"/>
    <dgm:cxn modelId="{1D6E4F97-1413-41D0-9A1A-352314A2008D}" type="presParOf" srcId="{EE53BCAF-1645-4809-A1C7-14B27CCA51C9}" destId="{9B55581F-77CE-4084-A677-71F5F46CEF4A}" srcOrd="3" destOrd="0" presId="urn:microsoft.com/office/officeart/2005/8/layout/pList2#1"/>
    <dgm:cxn modelId="{1E02F602-C7E3-406F-AE67-80D331A249AC}" type="presParOf" srcId="{EE53BCAF-1645-4809-A1C7-14B27CCA51C9}" destId="{E7EA3D36-06E9-4FF1-B42A-C0E3E6DEF961}" srcOrd="4" destOrd="0" presId="urn:microsoft.com/office/officeart/2005/8/layout/pList2#1"/>
    <dgm:cxn modelId="{C770326D-4FD2-428F-ADB2-BBD7D715B148}" type="presParOf" srcId="{E7EA3D36-06E9-4FF1-B42A-C0E3E6DEF961}" destId="{FB6C9765-2238-4103-A880-956356A2A43E}" srcOrd="0" destOrd="0" presId="urn:microsoft.com/office/officeart/2005/8/layout/pList2#1"/>
    <dgm:cxn modelId="{80C94AB8-AB9E-479F-B089-6DB983D82638}" type="presParOf" srcId="{E7EA3D36-06E9-4FF1-B42A-C0E3E6DEF961}" destId="{34EC577D-37A1-4B17-AB80-8B6747248636}" srcOrd="1" destOrd="0" presId="urn:microsoft.com/office/officeart/2005/8/layout/pList2#1"/>
    <dgm:cxn modelId="{0FD40D4E-7B1D-4A38-A2D8-04639204E96A}" type="presParOf" srcId="{E7EA3D36-06E9-4FF1-B42A-C0E3E6DEF961}" destId="{2EDDA36D-E964-47F2-84F0-1C2302A6F9D2}"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F4B39-2374-4717-8C4F-69CD894B0451}" type="doc">
      <dgm:prSet loTypeId="urn:microsoft.com/office/officeart/2005/8/layout/pList2#1" loCatId="list" qsTypeId="urn:microsoft.com/office/officeart/2005/8/quickstyle/3d3" qsCatId="3D" csTypeId="urn:microsoft.com/office/officeart/2005/8/colors/colorful1#2" csCatId="colorful" phldr="1"/>
      <dgm:spPr/>
    </dgm:pt>
    <dgm:pt modelId="{0BABDD9F-3A70-4152-A666-AF136CCAD0EB}">
      <dgm:prSet phldrT="[Text]" custT="1"/>
      <dgm:spPr/>
      <dgm:t>
        <a:bodyPr anchor="ctr" anchorCtr="1"/>
        <a:lstStyle/>
        <a:p>
          <a:r>
            <a:rPr lang="en-US" sz="3000" dirty="0" smtClean="0">
              <a:solidFill>
                <a:schemeClr val="bg2"/>
              </a:solidFill>
            </a:rPr>
            <a:t>Renee  Ferrerio                             Mai</a:t>
          </a:r>
          <a:r>
            <a:rPr lang="en-US" sz="2800" b="1" dirty="0" smtClean="0">
              <a:solidFill>
                <a:schemeClr val="bg2"/>
              </a:solidFill>
            </a:rPr>
            <a:t> – N</a:t>
          </a:r>
          <a:endParaRPr lang="en-US" sz="2800" b="1" dirty="0">
            <a:solidFill>
              <a:schemeClr val="bg2"/>
            </a:solidFill>
          </a:endParaRPr>
        </a:p>
      </dgm:t>
    </dgm:pt>
    <dgm:pt modelId="{6369DE13-498E-401F-8253-35AF077496DE}" type="parTrans" cxnId="{52C67B31-E45A-410C-B696-1314FB5C1A78}">
      <dgm:prSet/>
      <dgm:spPr/>
      <dgm:t>
        <a:bodyPr/>
        <a:lstStyle/>
        <a:p>
          <a:endParaRPr lang="en-US"/>
        </a:p>
      </dgm:t>
    </dgm:pt>
    <dgm:pt modelId="{C65B83F8-5269-43D7-9DE2-14903EB181D2}" type="sibTrans" cxnId="{52C67B31-E45A-410C-B696-1314FB5C1A78}">
      <dgm:prSet/>
      <dgm:spPr/>
      <dgm:t>
        <a:bodyPr/>
        <a:lstStyle/>
        <a:p>
          <a:endParaRPr lang="en-US"/>
        </a:p>
      </dgm:t>
    </dgm:pt>
    <dgm:pt modelId="{218E3A60-A7C2-4986-A00A-54F8424818D7}">
      <dgm:prSet phldrT="[Text]" custT="1"/>
      <dgm:spPr/>
      <dgm:t>
        <a:bodyPr anchor="ctr" anchorCtr="1"/>
        <a:lstStyle/>
        <a:p>
          <a:r>
            <a:rPr lang="en-US" sz="2900" dirty="0" smtClean="0">
              <a:solidFill>
                <a:schemeClr val="bg2"/>
              </a:solidFill>
            </a:rPr>
            <a:t>Allyson Carvell</a:t>
          </a:r>
        </a:p>
        <a:p>
          <a:r>
            <a:rPr lang="en-US" sz="2800" b="1" dirty="0" smtClean="0">
              <a:solidFill>
                <a:schemeClr val="bg2"/>
              </a:solidFill>
            </a:rPr>
            <a:t>O-</a:t>
          </a:r>
          <a:r>
            <a:rPr lang="en-US" sz="2800" b="1" dirty="0" err="1" smtClean="0">
              <a:solidFill>
                <a:schemeClr val="bg2"/>
              </a:solidFill>
            </a:rPr>
            <a:t>Sj</a:t>
          </a:r>
          <a:endParaRPr lang="en-US" sz="2800" b="1" dirty="0">
            <a:solidFill>
              <a:schemeClr val="bg2"/>
            </a:solidFill>
          </a:endParaRPr>
        </a:p>
      </dgm:t>
    </dgm:pt>
    <dgm:pt modelId="{D370FE0B-AF25-43C3-9CFE-C26FC6B5D560}" type="parTrans" cxnId="{A446150B-CA8B-418A-87E3-2AAFE5E67E47}">
      <dgm:prSet/>
      <dgm:spPr/>
      <dgm:t>
        <a:bodyPr/>
        <a:lstStyle/>
        <a:p>
          <a:endParaRPr lang="en-US"/>
        </a:p>
      </dgm:t>
    </dgm:pt>
    <dgm:pt modelId="{37FB47C0-D115-4899-B104-9CE91BFC0DC3}" type="sibTrans" cxnId="{A446150B-CA8B-418A-87E3-2AAFE5E67E47}">
      <dgm:prSet/>
      <dgm:spPr/>
      <dgm:t>
        <a:bodyPr/>
        <a:lstStyle/>
        <a:p>
          <a:endParaRPr lang="en-US"/>
        </a:p>
      </dgm:t>
    </dgm:pt>
    <dgm:pt modelId="{354E4551-BED9-409F-961B-562346C5BD51}">
      <dgm:prSet phldrT="[Text]" custT="1"/>
      <dgm:spPr/>
      <dgm:t>
        <a:bodyPr anchor="ctr" anchorCtr="1"/>
        <a:lstStyle/>
        <a:p>
          <a:r>
            <a:rPr lang="en-US" sz="3000" dirty="0" smtClean="0">
              <a:solidFill>
                <a:schemeClr val="bg2"/>
              </a:solidFill>
            </a:rPr>
            <a:t>Letitia Graham</a:t>
          </a:r>
        </a:p>
        <a:p>
          <a:r>
            <a:rPr lang="en-US" sz="2600" b="1" dirty="0" err="1" smtClean="0">
              <a:solidFill>
                <a:schemeClr val="bg2"/>
              </a:solidFill>
            </a:rPr>
            <a:t>Sk</a:t>
          </a:r>
          <a:r>
            <a:rPr lang="en-US" sz="2600" b="1" dirty="0" smtClean="0">
              <a:solidFill>
                <a:schemeClr val="bg2"/>
              </a:solidFill>
            </a:rPr>
            <a:t> - Z</a:t>
          </a:r>
          <a:endParaRPr lang="en-US" sz="2600" b="1" dirty="0">
            <a:solidFill>
              <a:schemeClr val="bg2"/>
            </a:solidFill>
          </a:endParaRPr>
        </a:p>
      </dgm:t>
    </dgm:pt>
    <dgm:pt modelId="{3C7BED1B-945B-4DF7-9661-D71DA4FDEA2B}" type="parTrans" cxnId="{3F91B836-2755-4975-BFBB-8AC2C245DE73}">
      <dgm:prSet/>
      <dgm:spPr/>
      <dgm:t>
        <a:bodyPr/>
        <a:lstStyle/>
        <a:p>
          <a:endParaRPr lang="en-US"/>
        </a:p>
      </dgm:t>
    </dgm:pt>
    <dgm:pt modelId="{5CACDDEE-1581-42AF-8FAC-979662B66630}" type="sibTrans" cxnId="{3F91B836-2755-4975-BFBB-8AC2C245DE73}">
      <dgm:prSet/>
      <dgm:spPr/>
      <dgm:t>
        <a:bodyPr/>
        <a:lstStyle/>
        <a:p>
          <a:endParaRPr lang="en-US"/>
        </a:p>
      </dgm:t>
    </dgm:pt>
    <dgm:pt modelId="{76299192-AA24-4884-84EC-5DB5AA0E8674}" type="pres">
      <dgm:prSet presAssocID="{4EDF4B39-2374-4717-8C4F-69CD894B0451}" presName="Name0" presStyleCnt="0">
        <dgm:presLayoutVars>
          <dgm:dir/>
          <dgm:resizeHandles val="exact"/>
        </dgm:presLayoutVars>
      </dgm:prSet>
      <dgm:spPr/>
    </dgm:pt>
    <dgm:pt modelId="{3B4428F8-A920-493F-A25C-BDEA33C3EC3D}" type="pres">
      <dgm:prSet presAssocID="{4EDF4B39-2374-4717-8C4F-69CD894B0451}" presName="bkgdShp" presStyleLbl="alignAccFollowNode1" presStyleIdx="0" presStyleCnt="1"/>
      <dgm:spPr/>
    </dgm:pt>
    <dgm:pt modelId="{EE53BCAF-1645-4809-A1C7-14B27CCA51C9}" type="pres">
      <dgm:prSet presAssocID="{4EDF4B39-2374-4717-8C4F-69CD894B0451}" presName="linComp" presStyleCnt="0"/>
      <dgm:spPr/>
    </dgm:pt>
    <dgm:pt modelId="{4E1CA906-35E7-4FAB-9285-7766A1B4A6D9}" type="pres">
      <dgm:prSet presAssocID="{0BABDD9F-3A70-4152-A666-AF136CCAD0EB}" presName="compNode" presStyleCnt="0"/>
      <dgm:spPr/>
    </dgm:pt>
    <dgm:pt modelId="{C8C3318F-FD1C-4F29-920F-457E53A864CF}" type="pres">
      <dgm:prSet presAssocID="{0BABDD9F-3A70-4152-A666-AF136CCAD0EB}" presName="node" presStyleLbl="node1" presStyleIdx="0" presStyleCnt="3">
        <dgm:presLayoutVars>
          <dgm:bulletEnabled val="1"/>
        </dgm:presLayoutVars>
      </dgm:prSet>
      <dgm:spPr/>
      <dgm:t>
        <a:bodyPr/>
        <a:lstStyle/>
        <a:p>
          <a:endParaRPr lang="en-US"/>
        </a:p>
      </dgm:t>
    </dgm:pt>
    <dgm:pt modelId="{E83E8ED7-ECAF-4819-B0A7-9AA46C6E3B79}" type="pres">
      <dgm:prSet presAssocID="{0BABDD9F-3A70-4152-A666-AF136CCAD0EB}" presName="invisiNode" presStyleLbl="node1" presStyleIdx="0" presStyleCnt="3"/>
      <dgm:spPr/>
    </dgm:pt>
    <dgm:pt modelId="{99D065D9-2CE4-47E7-8F04-CE627B8E0E58}" type="pres">
      <dgm:prSet presAssocID="{0BABDD9F-3A70-4152-A666-AF136CCAD0EB}" presName="imagNode" presStyleLbl="fgImgPlace1" presStyleIdx="0" presStyleCnt="3"/>
      <dgm:spPr/>
    </dgm:pt>
    <dgm:pt modelId="{C35339A9-930D-40DF-A826-BDF26CD7935D}" type="pres">
      <dgm:prSet presAssocID="{C65B83F8-5269-43D7-9DE2-14903EB181D2}" presName="sibTrans" presStyleLbl="sibTrans2D1" presStyleIdx="0" presStyleCnt="0"/>
      <dgm:spPr/>
      <dgm:t>
        <a:bodyPr/>
        <a:lstStyle/>
        <a:p>
          <a:endParaRPr lang="en-US"/>
        </a:p>
      </dgm:t>
    </dgm:pt>
    <dgm:pt modelId="{C705C852-A292-4254-9AA5-DD4D6DF6CBA7}" type="pres">
      <dgm:prSet presAssocID="{218E3A60-A7C2-4986-A00A-54F8424818D7}" presName="compNode" presStyleCnt="0"/>
      <dgm:spPr/>
    </dgm:pt>
    <dgm:pt modelId="{A7E7CFBF-BD33-4A9A-A824-C7341299A25E}" type="pres">
      <dgm:prSet presAssocID="{218E3A60-A7C2-4986-A00A-54F8424818D7}" presName="node" presStyleLbl="node1" presStyleIdx="1" presStyleCnt="3">
        <dgm:presLayoutVars>
          <dgm:bulletEnabled val="1"/>
        </dgm:presLayoutVars>
      </dgm:prSet>
      <dgm:spPr/>
      <dgm:t>
        <a:bodyPr/>
        <a:lstStyle/>
        <a:p>
          <a:endParaRPr lang="en-US"/>
        </a:p>
      </dgm:t>
    </dgm:pt>
    <dgm:pt modelId="{DE89B356-416B-492B-AE92-109E3C933675}" type="pres">
      <dgm:prSet presAssocID="{218E3A60-A7C2-4986-A00A-54F8424818D7}" presName="invisiNode" presStyleLbl="node1" presStyleIdx="1" presStyleCnt="3"/>
      <dgm:spPr/>
    </dgm:pt>
    <dgm:pt modelId="{D0D601E9-C7AF-40BB-ADA2-8923EA1ACF48}" type="pres">
      <dgm:prSet presAssocID="{218E3A60-A7C2-4986-A00A-54F8424818D7}" presName="imagNode" presStyleLbl="fgImgPlace1" presStyleIdx="1" presStyleCnt="3"/>
      <dgm:spPr/>
    </dgm:pt>
    <dgm:pt modelId="{9B55581F-77CE-4084-A677-71F5F46CEF4A}" type="pres">
      <dgm:prSet presAssocID="{37FB47C0-D115-4899-B104-9CE91BFC0DC3}" presName="sibTrans" presStyleLbl="sibTrans2D1" presStyleIdx="0" presStyleCnt="0"/>
      <dgm:spPr/>
      <dgm:t>
        <a:bodyPr/>
        <a:lstStyle/>
        <a:p>
          <a:endParaRPr lang="en-US"/>
        </a:p>
      </dgm:t>
    </dgm:pt>
    <dgm:pt modelId="{E7EA3D36-06E9-4FF1-B42A-C0E3E6DEF961}" type="pres">
      <dgm:prSet presAssocID="{354E4551-BED9-409F-961B-562346C5BD51}" presName="compNode" presStyleCnt="0"/>
      <dgm:spPr/>
    </dgm:pt>
    <dgm:pt modelId="{FB6C9765-2238-4103-A880-956356A2A43E}" type="pres">
      <dgm:prSet presAssocID="{354E4551-BED9-409F-961B-562346C5BD51}" presName="node" presStyleLbl="node1" presStyleIdx="2" presStyleCnt="3">
        <dgm:presLayoutVars>
          <dgm:bulletEnabled val="1"/>
        </dgm:presLayoutVars>
      </dgm:prSet>
      <dgm:spPr/>
      <dgm:t>
        <a:bodyPr/>
        <a:lstStyle/>
        <a:p>
          <a:endParaRPr lang="en-US"/>
        </a:p>
      </dgm:t>
    </dgm:pt>
    <dgm:pt modelId="{34EC577D-37A1-4B17-AB80-8B6747248636}" type="pres">
      <dgm:prSet presAssocID="{354E4551-BED9-409F-961B-562346C5BD51}" presName="invisiNode" presStyleLbl="node1" presStyleIdx="2" presStyleCnt="3"/>
      <dgm:spPr/>
    </dgm:pt>
    <dgm:pt modelId="{2EDDA36D-E964-47F2-84F0-1C2302A6F9D2}" type="pres">
      <dgm:prSet presAssocID="{354E4551-BED9-409F-961B-562346C5BD51}" presName="imagNode" presStyleLbl="fgImgPlace1" presStyleIdx="2" presStyleCnt="3" custScaleX="65845" custScaleY="90909" custLinFactNeighborX="-3212" custLinFactNeighborY="474"/>
      <dgm:spPr/>
    </dgm:pt>
  </dgm:ptLst>
  <dgm:cxnLst>
    <dgm:cxn modelId="{59A3D591-DEE9-46D2-B47C-04012C618A13}" type="presOf" srcId="{C65B83F8-5269-43D7-9DE2-14903EB181D2}" destId="{C35339A9-930D-40DF-A826-BDF26CD7935D}" srcOrd="0" destOrd="0" presId="urn:microsoft.com/office/officeart/2005/8/layout/pList2#1"/>
    <dgm:cxn modelId="{94832B15-1454-4F16-8C76-17E9140B5D32}" type="presOf" srcId="{218E3A60-A7C2-4986-A00A-54F8424818D7}" destId="{A7E7CFBF-BD33-4A9A-A824-C7341299A25E}" srcOrd="0" destOrd="0" presId="urn:microsoft.com/office/officeart/2005/8/layout/pList2#1"/>
    <dgm:cxn modelId="{A446150B-CA8B-418A-87E3-2AAFE5E67E47}" srcId="{4EDF4B39-2374-4717-8C4F-69CD894B0451}" destId="{218E3A60-A7C2-4986-A00A-54F8424818D7}" srcOrd="1" destOrd="0" parTransId="{D370FE0B-AF25-43C3-9CFE-C26FC6B5D560}" sibTransId="{37FB47C0-D115-4899-B104-9CE91BFC0DC3}"/>
    <dgm:cxn modelId="{85A5CC32-F1AD-4B96-88BE-475078196729}" type="presOf" srcId="{37FB47C0-D115-4899-B104-9CE91BFC0DC3}" destId="{9B55581F-77CE-4084-A677-71F5F46CEF4A}" srcOrd="0" destOrd="0" presId="urn:microsoft.com/office/officeart/2005/8/layout/pList2#1"/>
    <dgm:cxn modelId="{3F91B836-2755-4975-BFBB-8AC2C245DE73}" srcId="{4EDF4B39-2374-4717-8C4F-69CD894B0451}" destId="{354E4551-BED9-409F-961B-562346C5BD51}" srcOrd="2" destOrd="0" parTransId="{3C7BED1B-945B-4DF7-9661-D71DA4FDEA2B}" sibTransId="{5CACDDEE-1581-42AF-8FAC-979662B66630}"/>
    <dgm:cxn modelId="{68C0ECD5-4113-4823-B51F-A165BC71B123}" type="presOf" srcId="{0BABDD9F-3A70-4152-A666-AF136CCAD0EB}" destId="{C8C3318F-FD1C-4F29-920F-457E53A864CF}" srcOrd="0" destOrd="0" presId="urn:microsoft.com/office/officeart/2005/8/layout/pList2#1"/>
    <dgm:cxn modelId="{52C67B31-E45A-410C-B696-1314FB5C1A78}" srcId="{4EDF4B39-2374-4717-8C4F-69CD894B0451}" destId="{0BABDD9F-3A70-4152-A666-AF136CCAD0EB}" srcOrd="0" destOrd="0" parTransId="{6369DE13-498E-401F-8253-35AF077496DE}" sibTransId="{C65B83F8-5269-43D7-9DE2-14903EB181D2}"/>
    <dgm:cxn modelId="{D0905A2F-911D-4B9B-A896-6BA86EFA4CBF}" type="presOf" srcId="{4EDF4B39-2374-4717-8C4F-69CD894B0451}" destId="{76299192-AA24-4884-84EC-5DB5AA0E8674}" srcOrd="0" destOrd="0" presId="urn:microsoft.com/office/officeart/2005/8/layout/pList2#1"/>
    <dgm:cxn modelId="{4CFA7E42-7991-48C8-94E1-1F3F32716D4D}" type="presOf" srcId="{354E4551-BED9-409F-961B-562346C5BD51}" destId="{FB6C9765-2238-4103-A880-956356A2A43E}" srcOrd="0" destOrd="0" presId="urn:microsoft.com/office/officeart/2005/8/layout/pList2#1"/>
    <dgm:cxn modelId="{926462F9-5CD3-4552-AA7B-68D2B08FE382}" type="presParOf" srcId="{76299192-AA24-4884-84EC-5DB5AA0E8674}" destId="{3B4428F8-A920-493F-A25C-BDEA33C3EC3D}" srcOrd="0" destOrd="0" presId="urn:microsoft.com/office/officeart/2005/8/layout/pList2#1"/>
    <dgm:cxn modelId="{3633FB60-1FDC-4AF4-86B3-2E1A98943CA7}" type="presParOf" srcId="{76299192-AA24-4884-84EC-5DB5AA0E8674}" destId="{EE53BCAF-1645-4809-A1C7-14B27CCA51C9}" srcOrd="1" destOrd="0" presId="urn:microsoft.com/office/officeart/2005/8/layout/pList2#1"/>
    <dgm:cxn modelId="{739B2105-FBA1-4FAC-A1D4-71ACCEC934DB}" type="presParOf" srcId="{EE53BCAF-1645-4809-A1C7-14B27CCA51C9}" destId="{4E1CA906-35E7-4FAB-9285-7766A1B4A6D9}" srcOrd="0" destOrd="0" presId="urn:microsoft.com/office/officeart/2005/8/layout/pList2#1"/>
    <dgm:cxn modelId="{5247B394-DAAB-442D-8C0D-7FDCF0124616}" type="presParOf" srcId="{4E1CA906-35E7-4FAB-9285-7766A1B4A6D9}" destId="{C8C3318F-FD1C-4F29-920F-457E53A864CF}" srcOrd="0" destOrd="0" presId="urn:microsoft.com/office/officeart/2005/8/layout/pList2#1"/>
    <dgm:cxn modelId="{60C0207D-D727-40A6-BCF6-F531EDFD664B}" type="presParOf" srcId="{4E1CA906-35E7-4FAB-9285-7766A1B4A6D9}" destId="{E83E8ED7-ECAF-4819-B0A7-9AA46C6E3B79}" srcOrd="1" destOrd="0" presId="urn:microsoft.com/office/officeart/2005/8/layout/pList2#1"/>
    <dgm:cxn modelId="{5EDDBE7A-F303-4A2A-8370-0F7897CDB955}" type="presParOf" srcId="{4E1CA906-35E7-4FAB-9285-7766A1B4A6D9}" destId="{99D065D9-2CE4-47E7-8F04-CE627B8E0E58}" srcOrd="2" destOrd="0" presId="urn:microsoft.com/office/officeart/2005/8/layout/pList2#1"/>
    <dgm:cxn modelId="{16144F3A-D15D-4246-BDF4-A3876FFB62F5}" type="presParOf" srcId="{EE53BCAF-1645-4809-A1C7-14B27CCA51C9}" destId="{C35339A9-930D-40DF-A826-BDF26CD7935D}" srcOrd="1" destOrd="0" presId="urn:microsoft.com/office/officeart/2005/8/layout/pList2#1"/>
    <dgm:cxn modelId="{39B869F6-9219-4BF6-AF11-D3116FA168DB}" type="presParOf" srcId="{EE53BCAF-1645-4809-A1C7-14B27CCA51C9}" destId="{C705C852-A292-4254-9AA5-DD4D6DF6CBA7}" srcOrd="2" destOrd="0" presId="urn:microsoft.com/office/officeart/2005/8/layout/pList2#1"/>
    <dgm:cxn modelId="{3C7D0C2A-4640-4BBC-8BB2-BCD0E7E622BD}" type="presParOf" srcId="{C705C852-A292-4254-9AA5-DD4D6DF6CBA7}" destId="{A7E7CFBF-BD33-4A9A-A824-C7341299A25E}" srcOrd="0" destOrd="0" presId="urn:microsoft.com/office/officeart/2005/8/layout/pList2#1"/>
    <dgm:cxn modelId="{BD2FCDDC-4761-41D0-A82A-66F1955BFB17}" type="presParOf" srcId="{C705C852-A292-4254-9AA5-DD4D6DF6CBA7}" destId="{DE89B356-416B-492B-AE92-109E3C933675}" srcOrd="1" destOrd="0" presId="urn:microsoft.com/office/officeart/2005/8/layout/pList2#1"/>
    <dgm:cxn modelId="{8332D787-E90E-4971-B21F-8F547F89C212}" type="presParOf" srcId="{C705C852-A292-4254-9AA5-DD4D6DF6CBA7}" destId="{D0D601E9-C7AF-40BB-ADA2-8923EA1ACF48}" srcOrd="2" destOrd="0" presId="urn:microsoft.com/office/officeart/2005/8/layout/pList2#1"/>
    <dgm:cxn modelId="{C82FFC2A-14DF-4597-82B2-C4715AE87334}" type="presParOf" srcId="{EE53BCAF-1645-4809-A1C7-14B27CCA51C9}" destId="{9B55581F-77CE-4084-A677-71F5F46CEF4A}" srcOrd="3" destOrd="0" presId="urn:microsoft.com/office/officeart/2005/8/layout/pList2#1"/>
    <dgm:cxn modelId="{91BD252D-4860-4B13-87F9-6CDE590C6522}" type="presParOf" srcId="{EE53BCAF-1645-4809-A1C7-14B27CCA51C9}" destId="{E7EA3D36-06E9-4FF1-B42A-C0E3E6DEF961}" srcOrd="4" destOrd="0" presId="urn:microsoft.com/office/officeart/2005/8/layout/pList2#1"/>
    <dgm:cxn modelId="{ED2A3A5F-5B14-49CA-A5DA-7644B72E699E}" type="presParOf" srcId="{E7EA3D36-06E9-4FF1-B42A-C0E3E6DEF961}" destId="{FB6C9765-2238-4103-A880-956356A2A43E}" srcOrd="0" destOrd="0" presId="urn:microsoft.com/office/officeart/2005/8/layout/pList2#1"/>
    <dgm:cxn modelId="{4B3B947C-E45A-4B89-A309-BFF36C8C17B7}" type="presParOf" srcId="{E7EA3D36-06E9-4FF1-B42A-C0E3E6DEF961}" destId="{34EC577D-37A1-4B17-AB80-8B6747248636}" srcOrd="1" destOrd="0" presId="urn:microsoft.com/office/officeart/2005/8/layout/pList2#1"/>
    <dgm:cxn modelId="{A2EE528D-2564-4FF8-BAC0-662C207F5380}" type="presParOf" srcId="{E7EA3D36-06E9-4FF1-B42A-C0E3E6DEF961}" destId="{2EDDA36D-E964-47F2-84F0-1C2302A6F9D2}"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F4B39-2374-4717-8C4F-69CD894B0451}" type="doc">
      <dgm:prSet loTypeId="urn:microsoft.com/office/officeart/2005/8/layout/pList2#1" loCatId="list" qsTypeId="urn:microsoft.com/office/officeart/2005/8/quickstyle/3d3" qsCatId="3D" csTypeId="urn:microsoft.com/office/officeart/2005/8/colors/colorful1#2" csCatId="colorful" phldr="1"/>
      <dgm:spPr/>
    </dgm:pt>
    <dgm:pt modelId="{0BABDD9F-3A70-4152-A666-AF136CCAD0EB}">
      <dgm:prSet phldrT="[Text]" custT="1"/>
      <dgm:spPr/>
      <dgm:t>
        <a:bodyPr anchor="ctr" anchorCtr="1"/>
        <a:lstStyle/>
        <a:p>
          <a:r>
            <a:rPr lang="en-US" sz="3000" dirty="0" smtClean="0">
              <a:solidFill>
                <a:schemeClr val="bg2"/>
              </a:solidFill>
            </a:rPr>
            <a:t>Meg</a:t>
          </a:r>
        </a:p>
        <a:p>
          <a:r>
            <a:rPr lang="en-US" sz="3000" dirty="0" smtClean="0">
              <a:solidFill>
                <a:schemeClr val="bg2"/>
              </a:solidFill>
            </a:rPr>
            <a:t>Ryan</a:t>
          </a:r>
        </a:p>
        <a:p>
          <a:r>
            <a:rPr lang="en-US" sz="3000" b="1" dirty="0" smtClean="0">
              <a:solidFill>
                <a:schemeClr val="bg2"/>
              </a:solidFill>
            </a:rPr>
            <a:t>Counseling Secretary</a:t>
          </a:r>
          <a:endParaRPr lang="en-US" sz="2800" b="1" dirty="0">
            <a:solidFill>
              <a:schemeClr val="bg2"/>
            </a:solidFill>
          </a:endParaRPr>
        </a:p>
      </dgm:t>
    </dgm:pt>
    <dgm:pt modelId="{6369DE13-498E-401F-8253-35AF077496DE}" type="parTrans" cxnId="{52C67B31-E45A-410C-B696-1314FB5C1A78}">
      <dgm:prSet/>
      <dgm:spPr/>
      <dgm:t>
        <a:bodyPr/>
        <a:lstStyle/>
        <a:p>
          <a:endParaRPr lang="en-US"/>
        </a:p>
      </dgm:t>
    </dgm:pt>
    <dgm:pt modelId="{C65B83F8-5269-43D7-9DE2-14903EB181D2}" type="sibTrans" cxnId="{52C67B31-E45A-410C-B696-1314FB5C1A78}">
      <dgm:prSet/>
      <dgm:spPr/>
      <dgm:t>
        <a:bodyPr/>
        <a:lstStyle/>
        <a:p>
          <a:endParaRPr lang="en-US"/>
        </a:p>
      </dgm:t>
    </dgm:pt>
    <dgm:pt modelId="{218E3A60-A7C2-4986-A00A-54F8424818D7}">
      <dgm:prSet phldrT="[Text]" custT="1"/>
      <dgm:spPr/>
      <dgm:t>
        <a:bodyPr anchor="ctr" anchorCtr="1"/>
        <a:lstStyle/>
        <a:p>
          <a:r>
            <a:rPr lang="en-US" sz="2900" dirty="0" smtClean="0">
              <a:solidFill>
                <a:schemeClr val="bg2"/>
              </a:solidFill>
            </a:rPr>
            <a:t>Cathy Boatwright</a:t>
          </a:r>
        </a:p>
        <a:p>
          <a:r>
            <a:rPr lang="en-US" sz="2800" b="1" dirty="0" smtClean="0">
              <a:solidFill>
                <a:schemeClr val="bg2"/>
              </a:solidFill>
            </a:rPr>
            <a:t>Registrar &amp; Records Coordinator</a:t>
          </a:r>
          <a:endParaRPr lang="en-US" sz="2800" b="1" dirty="0">
            <a:solidFill>
              <a:schemeClr val="bg2"/>
            </a:solidFill>
          </a:endParaRPr>
        </a:p>
      </dgm:t>
    </dgm:pt>
    <dgm:pt modelId="{D370FE0B-AF25-43C3-9CFE-C26FC6B5D560}" type="parTrans" cxnId="{A446150B-CA8B-418A-87E3-2AAFE5E67E47}">
      <dgm:prSet/>
      <dgm:spPr/>
      <dgm:t>
        <a:bodyPr/>
        <a:lstStyle/>
        <a:p>
          <a:endParaRPr lang="en-US"/>
        </a:p>
      </dgm:t>
    </dgm:pt>
    <dgm:pt modelId="{37FB47C0-D115-4899-B104-9CE91BFC0DC3}" type="sibTrans" cxnId="{A446150B-CA8B-418A-87E3-2AAFE5E67E47}">
      <dgm:prSet/>
      <dgm:spPr/>
      <dgm:t>
        <a:bodyPr/>
        <a:lstStyle/>
        <a:p>
          <a:endParaRPr lang="en-US"/>
        </a:p>
      </dgm:t>
    </dgm:pt>
    <dgm:pt modelId="{354E4551-BED9-409F-961B-562346C5BD51}">
      <dgm:prSet phldrT="[Text]" custT="1"/>
      <dgm:spPr/>
      <dgm:t>
        <a:bodyPr anchor="ctr" anchorCtr="1"/>
        <a:lstStyle/>
        <a:p>
          <a:r>
            <a:rPr lang="en-US" sz="3000" dirty="0" smtClean="0">
              <a:solidFill>
                <a:schemeClr val="bg2"/>
              </a:solidFill>
            </a:rPr>
            <a:t>Alicia McClung </a:t>
          </a:r>
        </a:p>
        <a:p>
          <a:r>
            <a:rPr lang="en-US" sz="3000" b="1" dirty="0" smtClean="0">
              <a:solidFill>
                <a:schemeClr val="bg2"/>
              </a:solidFill>
            </a:rPr>
            <a:t>School Social Worker</a:t>
          </a:r>
          <a:endParaRPr lang="en-US" sz="2600" b="1" dirty="0">
            <a:solidFill>
              <a:schemeClr val="bg2"/>
            </a:solidFill>
          </a:endParaRPr>
        </a:p>
      </dgm:t>
    </dgm:pt>
    <dgm:pt modelId="{3C7BED1B-945B-4DF7-9661-D71DA4FDEA2B}" type="parTrans" cxnId="{3F91B836-2755-4975-BFBB-8AC2C245DE73}">
      <dgm:prSet/>
      <dgm:spPr/>
      <dgm:t>
        <a:bodyPr/>
        <a:lstStyle/>
        <a:p>
          <a:endParaRPr lang="en-US"/>
        </a:p>
      </dgm:t>
    </dgm:pt>
    <dgm:pt modelId="{5CACDDEE-1581-42AF-8FAC-979662B66630}" type="sibTrans" cxnId="{3F91B836-2755-4975-BFBB-8AC2C245DE73}">
      <dgm:prSet/>
      <dgm:spPr/>
      <dgm:t>
        <a:bodyPr/>
        <a:lstStyle/>
        <a:p>
          <a:endParaRPr lang="en-US"/>
        </a:p>
      </dgm:t>
    </dgm:pt>
    <dgm:pt modelId="{76299192-AA24-4884-84EC-5DB5AA0E8674}" type="pres">
      <dgm:prSet presAssocID="{4EDF4B39-2374-4717-8C4F-69CD894B0451}" presName="Name0" presStyleCnt="0">
        <dgm:presLayoutVars>
          <dgm:dir/>
          <dgm:resizeHandles val="exact"/>
        </dgm:presLayoutVars>
      </dgm:prSet>
      <dgm:spPr/>
    </dgm:pt>
    <dgm:pt modelId="{3B4428F8-A920-493F-A25C-BDEA33C3EC3D}" type="pres">
      <dgm:prSet presAssocID="{4EDF4B39-2374-4717-8C4F-69CD894B0451}" presName="bkgdShp" presStyleLbl="alignAccFollowNode1" presStyleIdx="0" presStyleCnt="1"/>
      <dgm:spPr/>
    </dgm:pt>
    <dgm:pt modelId="{EE53BCAF-1645-4809-A1C7-14B27CCA51C9}" type="pres">
      <dgm:prSet presAssocID="{4EDF4B39-2374-4717-8C4F-69CD894B0451}" presName="linComp" presStyleCnt="0"/>
      <dgm:spPr/>
    </dgm:pt>
    <dgm:pt modelId="{4E1CA906-35E7-4FAB-9285-7766A1B4A6D9}" type="pres">
      <dgm:prSet presAssocID="{0BABDD9F-3A70-4152-A666-AF136CCAD0EB}" presName="compNode" presStyleCnt="0"/>
      <dgm:spPr/>
    </dgm:pt>
    <dgm:pt modelId="{C8C3318F-FD1C-4F29-920F-457E53A864CF}" type="pres">
      <dgm:prSet presAssocID="{0BABDD9F-3A70-4152-A666-AF136CCAD0EB}" presName="node" presStyleLbl="node1" presStyleIdx="0" presStyleCnt="3" custLinFactNeighborX="807" custLinFactNeighborY="568">
        <dgm:presLayoutVars>
          <dgm:bulletEnabled val="1"/>
        </dgm:presLayoutVars>
      </dgm:prSet>
      <dgm:spPr/>
      <dgm:t>
        <a:bodyPr/>
        <a:lstStyle/>
        <a:p>
          <a:endParaRPr lang="en-US"/>
        </a:p>
      </dgm:t>
    </dgm:pt>
    <dgm:pt modelId="{E83E8ED7-ECAF-4819-B0A7-9AA46C6E3B79}" type="pres">
      <dgm:prSet presAssocID="{0BABDD9F-3A70-4152-A666-AF136CCAD0EB}" presName="invisiNode" presStyleLbl="node1" presStyleIdx="0" presStyleCnt="3"/>
      <dgm:spPr/>
    </dgm:pt>
    <dgm:pt modelId="{99D065D9-2CE4-47E7-8F04-CE627B8E0E58}" type="pres">
      <dgm:prSet presAssocID="{0BABDD9F-3A70-4152-A666-AF136CCAD0EB}" presName="imagNode" presStyleLbl="fgImgPlace1" presStyleIdx="0" presStyleCnt="3"/>
      <dgm:spPr/>
    </dgm:pt>
    <dgm:pt modelId="{C35339A9-930D-40DF-A826-BDF26CD7935D}" type="pres">
      <dgm:prSet presAssocID="{C65B83F8-5269-43D7-9DE2-14903EB181D2}" presName="sibTrans" presStyleLbl="sibTrans2D1" presStyleIdx="0" presStyleCnt="0"/>
      <dgm:spPr/>
      <dgm:t>
        <a:bodyPr/>
        <a:lstStyle/>
        <a:p>
          <a:endParaRPr lang="en-US"/>
        </a:p>
      </dgm:t>
    </dgm:pt>
    <dgm:pt modelId="{C705C852-A292-4254-9AA5-DD4D6DF6CBA7}" type="pres">
      <dgm:prSet presAssocID="{218E3A60-A7C2-4986-A00A-54F8424818D7}" presName="compNode" presStyleCnt="0"/>
      <dgm:spPr/>
    </dgm:pt>
    <dgm:pt modelId="{A7E7CFBF-BD33-4A9A-A824-C7341299A25E}" type="pres">
      <dgm:prSet presAssocID="{218E3A60-A7C2-4986-A00A-54F8424818D7}" presName="node" presStyleLbl="node1" presStyleIdx="1" presStyleCnt="3">
        <dgm:presLayoutVars>
          <dgm:bulletEnabled val="1"/>
        </dgm:presLayoutVars>
      </dgm:prSet>
      <dgm:spPr/>
      <dgm:t>
        <a:bodyPr/>
        <a:lstStyle/>
        <a:p>
          <a:endParaRPr lang="en-US"/>
        </a:p>
      </dgm:t>
    </dgm:pt>
    <dgm:pt modelId="{DE89B356-416B-492B-AE92-109E3C933675}" type="pres">
      <dgm:prSet presAssocID="{218E3A60-A7C2-4986-A00A-54F8424818D7}" presName="invisiNode" presStyleLbl="node1" presStyleIdx="1" presStyleCnt="3"/>
      <dgm:spPr/>
    </dgm:pt>
    <dgm:pt modelId="{D0D601E9-C7AF-40BB-ADA2-8923EA1ACF48}" type="pres">
      <dgm:prSet presAssocID="{218E3A60-A7C2-4986-A00A-54F8424818D7}" presName="imagNode" presStyleLbl="fgImgPlace1" presStyleIdx="1" presStyleCnt="3" custScaleX="96347" custScaleY="98485"/>
      <dgm:spPr/>
    </dgm:pt>
    <dgm:pt modelId="{9B55581F-77CE-4084-A677-71F5F46CEF4A}" type="pres">
      <dgm:prSet presAssocID="{37FB47C0-D115-4899-B104-9CE91BFC0DC3}" presName="sibTrans" presStyleLbl="sibTrans2D1" presStyleIdx="0" presStyleCnt="0"/>
      <dgm:spPr/>
      <dgm:t>
        <a:bodyPr/>
        <a:lstStyle/>
        <a:p>
          <a:endParaRPr lang="en-US"/>
        </a:p>
      </dgm:t>
    </dgm:pt>
    <dgm:pt modelId="{E7EA3D36-06E9-4FF1-B42A-C0E3E6DEF961}" type="pres">
      <dgm:prSet presAssocID="{354E4551-BED9-409F-961B-562346C5BD51}" presName="compNode" presStyleCnt="0"/>
      <dgm:spPr/>
    </dgm:pt>
    <dgm:pt modelId="{FB6C9765-2238-4103-A880-956356A2A43E}" type="pres">
      <dgm:prSet presAssocID="{354E4551-BED9-409F-961B-562346C5BD51}" presName="node" presStyleLbl="node1" presStyleIdx="2" presStyleCnt="3">
        <dgm:presLayoutVars>
          <dgm:bulletEnabled val="1"/>
        </dgm:presLayoutVars>
      </dgm:prSet>
      <dgm:spPr/>
      <dgm:t>
        <a:bodyPr/>
        <a:lstStyle/>
        <a:p>
          <a:endParaRPr lang="en-US"/>
        </a:p>
      </dgm:t>
    </dgm:pt>
    <dgm:pt modelId="{34EC577D-37A1-4B17-AB80-8B6747248636}" type="pres">
      <dgm:prSet presAssocID="{354E4551-BED9-409F-961B-562346C5BD51}" presName="invisiNode" presStyleLbl="node1" presStyleIdx="2" presStyleCnt="3"/>
      <dgm:spPr/>
    </dgm:pt>
    <dgm:pt modelId="{2EDDA36D-E964-47F2-84F0-1C2302A6F9D2}" type="pres">
      <dgm:prSet presAssocID="{354E4551-BED9-409F-961B-562346C5BD51}" presName="imagNode" presStyleLbl="fgImgPlace1" presStyleIdx="2" presStyleCnt="3" custScaleX="86746" custScaleY="102036" custLinFactNeighborX="-2396" custLinFactNeighborY="4735"/>
      <dgm:spPr/>
    </dgm:pt>
  </dgm:ptLst>
  <dgm:cxnLst>
    <dgm:cxn modelId="{6D6E3112-EEBF-406C-9C31-A5C4087ABA5D}" type="presOf" srcId="{4EDF4B39-2374-4717-8C4F-69CD894B0451}" destId="{76299192-AA24-4884-84EC-5DB5AA0E8674}" srcOrd="0" destOrd="0" presId="urn:microsoft.com/office/officeart/2005/8/layout/pList2#1"/>
    <dgm:cxn modelId="{A446150B-CA8B-418A-87E3-2AAFE5E67E47}" srcId="{4EDF4B39-2374-4717-8C4F-69CD894B0451}" destId="{218E3A60-A7C2-4986-A00A-54F8424818D7}" srcOrd="1" destOrd="0" parTransId="{D370FE0B-AF25-43C3-9CFE-C26FC6B5D560}" sibTransId="{37FB47C0-D115-4899-B104-9CE91BFC0DC3}"/>
    <dgm:cxn modelId="{48F89747-7796-4ED0-918E-F1516CFAD88C}" type="presOf" srcId="{37FB47C0-D115-4899-B104-9CE91BFC0DC3}" destId="{9B55581F-77CE-4084-A677-71F5F46CEF4A}" srcOrd="0" destOrd="0" presId="urn:microsoft.com/office/officeart/2005/8/layout/pList2#1"/>
    <dgm:cxn modelId="{2DF6BAC5-9CEB-484B-9299-7BF3C0363C11}" type="presOf" srcId="{354E4551-BED9-409F-961B-562346C5BD51}" destId="{FB6C9765-2238-4103-A880-956356A2A43E}" srcOrd="0" destOrd="0" presId="urn:microsoft.com/office/officeart/2005/8/layout/pList2#1"/>
    <dgm:cxn modelId="{3F91B836-2755-4975-BFBB-8AC2C245DE73}" srcId="{4EDF4B39-2374-4717-8C4F-69CD894B0451}" destId="{354E4551-BED9-409F-961B-562346C5BD51}" srcOrd="2" destOrd="0" parTransId="{3C7BED1B-945B-4DF7-9661-D71DA4FDEA2B}" sibTransId="{5CACDDEE-1581-42AF-8FAC-979662B66630}"/>
    <dgm:cxn modelId="{52C67B31-E45A-410C-B696-1314FB5C1A78}" srcId="{4EDF4B39-2374-4717-8C4F-69CD894B0451}" destId="{0BABDD9F-3A70-4152-A666-AF136CCAD0EB}" srcOrd="0" destOrd="0" parTransId="{6369DE13-498E-401F-8253-35AF077496DE}" sibTransId="{C65B83F8-5269-43D7-9DE2-14903EB181D2}"/>
    <dgm:cxn modelId="{F7210176-0229-43B4-B44D-94982998D078}" type="presOf" srcId="{218E3A60-A7C2-4986-A00A-54F8424818D7}" destId="{A7E7CFBF-BD33-4A9A-A824-C7341299A25E}" srcOrd="0" destOrd="0" presId="urn:microsoft.com/office/officeart/2005/8/layout/pList2#1"/>
    <dgm:cxn modelId="{A6691C65-9AF5-4BFF-98E6-788530FCA645}" type="presOf" srcId="{C65B83F8-5269-43D7-9DE2-14903EB181D2}" destId="{C35339A9-930D-40DF-A826-BDF26CD7935D}" srcOrd="0" destOrd="0" presId="urn:microsoft.com/office/officeart/2005/8/layout/pList2#1"/>
    <dgm:cxn modelId="{66B04D5B-FD65-4CE3-9CA4-B03A0A7E30E8}" type="presOf" srcId="{0BABDD9F-3A70-4152-A666-AF136CCAD0EB}" destId="{C8C3318F-FD1C-4F29-920F-457E53A864CF}" srcOrd="0" destOrd="0" presId="urn:microsoft.com/office/officeart/2005/8/layout/pList2#1"/>
    <dgm:cxn modelId="{7869FE98-CEFF-4683-ADBD-C473D5D98492}" type="presParOf" srcId="{76299192-AA24-4884-84EC-5DB5AA0E8674}" destId="{3B4428F8-A920-493F-A25C-BDEA33C3EC3D}" srcOrd="0" destOrd="0" presId="urn:microsoft.com/office/officeart/2005/8/layout/pList2#1"/>
    <dgm:cxn modelId="{93008821-D414-4074-B8AC-7E9EDB4D2193}" type="presParOf" srcId="{76299192-AA24-4884-84EC-5DB5AA0E8674}" destId="{EE53BCAF-1645-4809-A1C7-14B27CCA51C9}" srcOrd="1" destOrd="0" presId="urn:microsoft.com/office/officeart/2005/8/layout/pList2#1"/>
    <dgm:cxn modelId="{1938120C-E10C-4B3E-99D5-53CC4080FBF2}" type="presParOf" srcId="{EE53BCAF-1645-4809-A1C7-14B27CCA51C9}" destId="{4E1CA906-35E7-4FAB-9285-7766A1B4A6D9}" srcOrd="0" destOrd="0" presId="urn:microsoft.com/office/officeart/2005/8/layout/pList2#1"/>
    <dgm:cxn modelId="{91038B45-99E8-4357-B338-014BA97579FF}" type="presParOf" srcId="{4E1CA906-35E7-4FAB-9285-7766A1B4A6D9}" destId="{C8C3318F-FD1C-4F29-920F-457E53A864CF}" srcOrd="0" destOrd="0" presId="urn:microsoft.com/office/officeart/2005/8/layout/pList2#1"/>
    <dgm:cxn modelId="{BB3F5B6E-4B53-45C8-80C0-5EA06BA80A27}" type="presParOf" srcId="{4E1CA906-35E7-4FAB-9285-7766A1B4A6D9}" destId="{E83E8ED7-ECAF-4819-B0A7-9AA46C6E3B79}" srcOrd="1" destOrd="0" presId="urn:microsoft.com/office/officeart/2005/8/layout/pList2#1"/>
    <dgm:cxn modelId="{39AE5489-8D73-4942-A5EA-0D4E0048185D}" type="presParOf" srcId="{4E1CA906-35E7-4FAB-9285-7766A1B4A6D9}" destId="{99D065D9-2CE4-47E7-8F04-CE627B8E0E58}" srcOrd="2" destOrd="0" presId="urn:microsoft.com/office/officeart/2005/8/layout/pList2#1"/>
    <dgm:cxn modelId="{E6B476BE-6162-4332-9303-52333BBDDE7D}" type="presParOf" srcId="{EE53BCAF-1645-4809-A1C7-14B27CCA51C9}" destId="{C35339A9-930D-40DF-A826-BDF26CD7935D}" srcOrd="1" destOrd="0" presId="urn:microsoft.com/office/officeart/2005/8/layout/pList2#1"/>
    <dgm:cxn modelId="{9A87A9D5-5DE5-4582-BC0D-A72B83FD2EA1}" type="presParOf" srcId="{EE53BCAF-1645-4809-A1C7-14B27CCA51C9}" destId="{C705C852-A292-4254-9AA5-DD4D6DF6CBA7}" srcOrd="2" destOrd="0" presId="urn:microsoft.com/office/officeart/2005/8/layout/pList2#1"/>
    <dgm:cxn modelId="{050479B4-27DF-4EC9-8EDD-776618ADECA6}" type="presParOf" srcId="{C705C852-A292-4254-9AA5-DD4D6DF6CBA7}" destId="{A7E7CFBF-BD33-4A9A-A824-C7341299A25E}" srcOrd="0" destOrd="0" presId="urn:microsoft.com/office/officeart/2005/8/layout/pList2#1"/>
    <dgm:cxn modelId="{5A56B5E1-AD55-4DDC-846B-D30B0E94AEA0}" type="presParOf" srcId="{C705C852-A292-4254-9AA5-DD4D6DF6CBA7}" destId="{DE89B356-416B-492B-AE92-109E3C933675}" srcOrd="1" destOrd="0" presId="urn:microsoft.com/office/officeart/2005/8/layout/pList2#1"/>
    <dgm:cxn modelId="{202ADA6C-2213-4D5E-891C-DE874ADB633B}" type="presParOf" srcId="{C705C852-A292-4254-9AA5-DD4D6DF6CBA7}" destId="{D0D601E9-C7AF-40BB-ADA2-8923EA1ACF48}" srcOrd="2" destOrd="0" presId="urn:microsoft.com/office/officeart/2005/8/layout/pList2#1"/>
    <dgm:cxn modelId="{46C45EF8-4B3D-4A25-816E-55656BC571CA}" type="presParOf" srcId="{EE53BCAF-1645-4809-A1C7-14B27CCA51C9}" destId="{9B55581F-77CE-4084-A677-71F5F46CEF4A}" srcOrd="3" destOrd="0" presId="urn:microsoft.com/office/officeart/2005/8/layout/pList2#1"/>
    <dgm:cxn modelId="{FE414652-31F2-4621-9E12-651FCF02FA71}" type="presParOf" srcId="{EE53BCAF-1645-4809-A1C7-14B27CCA51C9}" destId="{E7EA3D36-06E9-4FF1-B42A-C0E3E6DEF961}" srcOrd="4" destOrd="0" presId="urn:microsoft.com/office/officeart/2005/8/layout/pList2#1"/>
    <dgm:cxn modelId="{FB2D9396-A8FC-4B61-A94C-8B544923FC8F}" type="presParOf" srcId="{E7EA3D36-06E9-4FF1-B42A-C0E3E6DEF961}" destId="{FB6C9765-2238-4103-A880-956356A2A43E}" srcOrd="0" destOrd="0" presId="urn:microsoft.com/office/officeart/2005/8/layout/pList2#1"/>
    <dgm:cxn modelId="{D5D1214C-A943-4451-BBD8-E586381D5818}" type="presParOf" srcId="{E7EA3D36-06E9-4FF1-B42A-C0E3E6DEF961}" destId="{34EC577D-37A1-4B17-AB80-8B6747248636}" srcOrd="1" destOrd="0" presId="urn:microsoft.com/office/officeart/2005/8/layout/pList2#1"/>
    <dgm:cxn modelId="{570794CA-D9C5-49C8-8FBB-1B2684E19172}" type="presParOf" srcId="{E7EA3D36-06E9-4FF1-B42A-C0E3E6DEF961}" destId="{2EDDA36D-E964-47F2-84F0-1C2302A6F9D2}"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E3652-37C4-48B7-9FA4-D0D34F02756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D3A6DB2E-3ABA-49F4-876E-5089A97F7C68}">
      <dgm:prSet/>
      <dgm:spPr>
        <a:ln>
          <a:solidFill>
            <a:schemeClr val="accent1">
              <a:lumMod val="75000"/>
            </a:schemeClr>
          </a:solidFill>
        </a:ln>
      </dgm:spPr>
      <dgm:t>
        <a:bodyPr/>
        <a:lstStyle/>
        <a:p>
          <a:pPr rtl="0"/>
          <a:r>
            <a:rPr lang="en-US" dirty="0" smtClean="0"/>
            <a:t>Students must earn a total of 23 credits:</a:t>
          </a:r>
          <a:endParaRPr lang="en-US" dirty="0"/>
        </a:p>
      </dgm:t>
    </dgm:pt>
    <dgm:pt modelId="{FBF55289-D5EF-46EC-84F8-B62D3A774A03}" type="parTrans" cxnId="{91B8F7DA-6229-488D-84A6-64B97C83FD87}">
      <dgm:prSet/>
      <dgm:spPr/>
      <dgm:t>
        <a:bodyPr/>
        <a:lstStyle/>
        <a:p>
          <a:endParaRPr lang="en-US"/>
        </a:p>
      </dgm:t>
    </dgm:pt>
    <dgm:pt modelId="{967FF2DA-36D5-4B1D-99D2-5BEC545C2E11}" type="sibTrans" cxnId="{91B8F7DA-6229-488D-84A6-64B97C83FD87}">
      <dgm:prSet/>
      <dgm:spPr/>
      <dgm:t>
        <a:bodyPr/>
        <a:lstStyle/>
        <a:p>
          <a:endParaRPr lang="en-US"/>
        </a:p>
      </dgm:t>
    </dgm:pt>
    <dgm:pt modelId="{BEB55D8E-490B-4878-A9BD-9DA81B5A815F}">
      <dgm:prSet/>
      <dgm:spPr>
        <a:solidFill>
          <a:schemeClr val="bg1">
            <a:lumMod val="75000"/>
            <a:alpha val="90000"/>
          </a:schemeClr>
        </a:solidFill>
        <a:ln>
          <a:solidFill>
            <a:schemeClr val="accent1">
              <a:lumMod val="50000"/>
            </a:schemeClr>
          </a:solidFill>
        </a:ln>
      </dgm:spPr>
      <dgm:t>
        <a:bodyPr/>
        <a:lstStyle/>
        <a:p>
          <a:pPr rtl="0"/>
          <a:r>
            <a:rPr lang="en-US" dirty="0" smtClean="0"/>
            <a:t>4 English</a:t>
          </a:r>
          <a:endParaRPr lang="en-US" dirty="0"/>
        </a:p>
      </dgm:t>
    </dgm:pt>
    <dgm:pt modelId="{DD7C39C2-6777-4706-831A-7AF350743196}" type="parTrans" cxnId="{D6385F6E-D1D0-440F-BD87-184C5779B4BB}">
      <dgm:prSet/>
      <dgm:spPr/>
      <dgm:t>
        <a:bodyPr/>
        <a:lstStyle/>
        <a:p>
          <a:endParaRPr lang="en-US"/>
        </a:p>
      </dgm:t>
    </dgm:pt>
    <dgm:pt modelId="{11C135AC-731C-4651-9138-6F3E13F8A96C}" type="sibTrans" cxnId="{D6385F6E-D1D0-440F-BD87-184C5779B4BB}">
      <dgm:prSet/>
      <dgm:spPr/>
      <dgm:t>
        <a:bodyPr/>
        <a:lstStyle/>
        <a:p>
          <a:endParaRPr lang="en-US"/>
        </a:p>
      </dgm:t>
    </dgm:pt>
    <dgm:pt modelId="{569C52DE-7794-44D3-B241-AD56F2DF5836}">
      <dgm:prSet/>
      <dgm:spPr>
        <a:solidFill>
          <a:schemeClr val="bg1">
            <a:lumMod val="75000"/>
            <a:alpha val="90000"/>
          </a:schemeClr>
        </a:solidFill>
        <a:ln>
          <a:solidFill>
            <a:schemeClr val="accent1">
              <a:lumMod val="50000"/>
            </a:schemeClr>
          </a:solidFill>
        </a:ln>
      </dgm:spPr>
      <dgm:t>
        <a:bodyPr/>
        <a:lstStyle/>
        <a:p>
          <a:pPr rtl="0"/>
          <a:r>
            <a:rPr lang="en-US" dirty="0" smtClean="0"/>
            <a:t>4 Mathematics</a:t>
          </a:r>
          <a:endParaRPr lang="en-US" dirty="0"/>
        </a:p>
      </dgm:t>
    </dgm:pt>
    <dgm:pt modelId="{29AE0693-5782-4EE0-B9AA-04936DB23652}" type="parTrans" cxnId="{1623D09E-115C-448F-9746-EE080F14166E}">
      <dgm:prSet/>
      <dgm:spPr/>
      <dgm:t>
        <a:bodyPr/>
        <a:lstStyle/>
        <a:p>
          <a:endParaRPr lang="en-US"/>
        </a:p>
      </dgm:t>
    </dgm:pt>
    <dgm:pt modelId="{94E17D4B-1902-412E-9ABE-71DDEE70461A}" type="sibTrans" cxnId="{1623D09E-115C-448F-9746-EE080F14166E}">
      <dgm:prSet/>
      <dgm:spPr/>
      <dgm:t>
        <a:bodyPr/>
        <a:lstStyle/>
        <a:p>
          <a:endParaRPr lang="en-US"/>
        </a:p>
      </dgm:t>
    </dgm:pt>
    <dgm:pt modelId="{13E0FE52-272C-400E-9F9C-97AC2BC08EED}">
      <dgm:prSet/>
      <dgm:spPr>
        <a:solidFill>
          <a:schemeClr val="bg1">
            <a:lumMod val="75000"/>
            <a:alpha val="90000"/>
          </a:schemeClr>
        </a:solidFill>
        <a:ln>
          <a:solidFill>
            <a:schemeClr val="accent1">
              <a:lumMod val="50000"/>
            </a:schemeClr>
          </a:solidFill>
        </a:ln>
      </dgm:spPr>
      <dgm:t>
        <a:bodyPr/>
        <a:lstStyle/>
        <a:p>
          <a:pPr rtl="0"/>
          <a:r>
            <a:rPr lang="en-US" dirty="0" smtClean="0"/>
            <a:t>4 Science</a:t>
          </a:r>
          <a:endParaRPr lang="en-US" dirty="0"/>
        </a:p>
      </dgm:t>
    </dgm:pt>
    <dgm:pt modelId="{464DFC89-8C83-44A2-9431-0BC8E6CE56CC}" type="parTrans" cxnId="{C383A823-E888-4353-B736-4E27D1ABC550}">
      <dgm:prSet/>
      <dgm:spPr/>
      <dgm:t>
        <a:bodyPr/>
        <a:lstStyle/>
        <a:p>
          <a:endParaRPr lang="en-US"/>
        </a:p>
      </dgm:t>
    </dgm:pt>
    <dgm:pt modelId="{2D0BDD88-0CB1-4981-87E4-D7DFAF390F91}" type="sibTrans" cxnId="{C383A823-E888-4353-B736-4E27D1ABC550}">
      <dgm:prSet/>
      <dgm:spPr/>
      <dgm:t>
        <a:bodyPr/>
        <a:lstStyle/>
        <a:p>
          <a:endParaRPr lang="en-US"/>
        </a:p>
      </dgm:t>
    </dgm:pt>
    <dgm:pt modelId="{D8455F43-E284-484F-A9E4-660165D85A41}">
      <dgm:prSet/>
      <dgm:spPr>
        <a:solidFill>
          <a:schemeClr val="bg1">
            <a:lumMod val="75000"/>
            <a:alpha val="90000"/>
          </a:schemeClr>
        </a:solidFill>
        <a:ln>
          <a:solidFill>
            <a:schemeClr val="accent1">
              <a:lumMod val="50000"/>
            </a:schemeClr>
          </a:solidFill>
        </a:ln>
      </dgm:spPr>
      <dgm:t>
        <a:bodyPr/>
        <a:lstStyle/>
        <a:p>
          <a:pPr rtl="0"/>
          <a:r>
            <a:rPr lang="en-US" dirty="0" smtClean="0"/>
            <a:t>3 Social Studies</a:t>
          </a:r>
          <a:endParaRPr lang="en-US" dirty="0"/>
        </a:p>
      </dgm:t>
    </dgm:pt>
    <dgm:pt modelId="{2849A67A-22ED-4B42-9245-DCB0AAF20519}" type="parTrans" cxnId="{B34A7FE1-7BFD-45DF-BF8A-D1710FB06E34}">
      <dgm:prSet/>
      <dgm:spPr/>
      <dgm:t>
        <a:bodyPr/>
        <a:lstStyle/>
        <a:p>
          <a:endParaRPr lang="en-US"/>
        </a:p>
      </dgm:t>
    </dgm:pt>
    <dgm:pt modelId="{0C8A070C-5DD2-4F68-BFEE-8454E8853DA4}" type="sibTrans" cxnId="{B34A7FE1-7BFD-45DF-BF8A-D1710FB06E34}">
      <dgm:prSet/>
      <dgm:spPr/>
      <dgm:t>
        <a:bodyPr/>
        <a:lstStyle/>
        <a:p>
          <a:endParaRPr lang="en-US"/>
        </a:p>
      </dgm:t>
    </dgm:pt>
    <dgm:pt modelId="{61C598DB-5AD5-485B-B493-ED07B122A4C2}">
      <dgm:prSet/>
      <dgm:spPr>
        <a:solidFill>
          <a:schemeClr val="bg1">
            <a:lumMod val="75000"/>
            <a:alpha val="90000"/>
          </a:schemeClr>
        </a:solidFill>
        <a:ln>
          <a:solidFill>
            <a:schemeClr val="accent1">
              <a:lumMod val="50000"/>
            </a:schemeClr>
          </a:solidFill>
        </a:ln>
      </dgm:spPr>
      <dgm:t>
        <a:bodyPr/>
        <a:lstStyle/>
        <a:p>
          <a:pPr rtl="0"/>
          <a:r>
            <a:rPr lang="en-US" smtClean="0"/>
            <a:t>1 Health/Physical Education</a:t>
          </a:r>
          <a:endParaRPr lang="en-US"/>
        </a:p>
      </dgm:t>
    </dgm:pt>
    <dgm:pt modelId="{0793D7ED-6563-43E2-944F-A62530187B8B}" type="parTrans" cxnId="{BD8C3A22-712C-48C4-B4B8-C60B93AEA0F1}">
      <dgm:prSet/>
      <dgm:spPr/>
      <dgm:t>
        <a:bodyPr/>
        <a:lstStyle/>
        <a:p>
          <a:endParaRPr lang="en-US"/>
        </a:p>
      </dgm:t>
    </dgm:pt>
    <dgm:pt modelId="{0587C936-6E4F-48BE-BB4A-64942E5F0112}" type="sibTrans" cxnId="{BD8C3A22-712C-48C4-B4B8-C60B93AEA0F1}">
      <dgm:prSet/>
      <dgm:spPr/>
      <dgm:t>
        <a:bodyPr/>
        <a:lstStyle/>
        <a:p>
          <a:endParaRPr lang="en-US"/>
        </a:p>
      </dgm:t>
    </dgm:pt>
    <dgm:pt modelId="{8C8D745F-08CE-4C2B-87CC-8285027288C0}">
      <dgm:prSet/>
      <dgm:spPr>
        <a:solidFill>
          <a:schemeClr val="bg1">
            <a:lumMod val="75000"/>
            <a:alpha val="90000"/>
          </a:schemeClr>
        </a:solidFill>
        <a:ln>
          <a:solidFill>
            <a:schemeClr val="accent1">
              <a:lumMod val="50000"/>
            </a:schemeClr>
          </a:solidFill>
        </a:ln>
      </dgm:spPr>
      <dgm:t>
        <a:bodyPr/>
        <a:lstStyle/>
        <a:p>
          <a:pPr rtl="0"/>
          <a:r>
            <a:rPr lang="en-US" smtClean="0"/>
            <a:t>3 CTAE and/or World Language and/or Fine Arts</a:t>
          </a:r>
          <a:endParaRPr lang="en-US"/>
        </a:p>
      </dgm:t>
    </dgm:pt>
    <dgm:pt modelId="{E0C4216C-EF68-466D-98DE-F8BDD006040C}" type="parTrans" cxnId="{BFDAB827-7EDB-4CDA-AE21-065F64CEBD85}">
      <dgm:prSet/>
      <dgm:spPr/>
      <dgm:t>
        <a:bodyPr/>
        <a:lstStyle/>
        <a:p>
          <a:endParaRPr lang="en-US"/>
        </a:p>
      </dgm:t>
    </dgm:pt>
    <dgm:pt modelId="{5F66E5F4-F3DB-4D2D-BD8E-2C3F23360885}" type="sibTrans" cxnId="{BFDAB827-7EDB-4CDA-AE21-065F64CEBD85}">
      <dgm:prSet/>
      <dgm:spPr/>
      <dgm:t>
        <a:bodyPr/>
        <a:lstStyle/>
        <a:p>
          <a:endParaRPr lang="en-US"/>
        </a:p>
      </dgm:t>
    </dgm:pt>
    <dgm:pt modelId="{EC4EC576-3CBE-4FF6-AF6F-E6B92AA0C76D}">
      <dgm:prSet/>
      <dgm:spPr>
        <a:solidFill>
          <a:schemeClr val="bg1">
            <a:lumMod val="75000"/>
            <a:alpha val="90000"/>
          </a:schemeClr>
        </a:solidFill>
        <a:ln>
          <a:solidFill>
            <a:schemeClr val="accent1">
              <a:lumMod val="50000"/>
            </a:schemeClr>
          </a:solidFill>
        </a:ln>
      </dgm:spPr>
      <dgm:t>
        <a:bodyPr/>
        <a:lstStyle/>
        <a:p>
          <a:pPr rtl="0"/>
          <a:r>
            <a:rPr lang="en-US" smtClean="0"/>
            <a:t>4 additional elective units</a:t>
          </a:r>
          <a:endParaRPr lang="en-US"/>
        </a:p>
      </dgm:t>
    </dgm:pt>
    <dgm:pt modelId="{078689B5-008D-4D91-A925-F301AD2E769E}" type="parTrans" cxnId="{8FBC5694-B355-4BCC-83AB-DF6C5B49129B}">
      <dgm:prSet/>
      <dgm:spPr/>
      <dgm:t>
        <a:bodyPr/>
        <a:lstStyle/>
        <a:p>
          <a:endParaRPr lang="en-US"/>
        </a:p>
      </dgm:t>
    </dgm:pt>
    <dgm:pt modelId="{1204D33C-6558-4146-A9C5-76C1E66E6008}" type="sibTrans" cxnId="{8FBC5694-B355-4BCC-83AB-DF6C5B49129B}">
      <dgm:prSet/>
      <dgm:spPr/>
      <dgm:t>
        <a:bodyPr/>
        <a:lstStyle/>
        <a:p>
          <a:endParaRPr lang="en-US"/>
        </a:p>
      </dgm:t>
    </dgm:pt>
    <dgm:pt modelId="{CE3B1E47-F251-43CE-9904-642D47D0249A}" type="pres">
      <dgm:prSet presAssocID="{DB8E3652-37C4-48B7-9FA4-D0D34F027567}" presName="linear" presStyleCnt="0">
        <dgm:presLayoutVars>
          <dgm:dir/>
          <dgm:animLvl val="lvl"/>
          <dgm:resizeHandles val="exact"/>
        </dgm:presLayoutVars>
      </dgm:prSet>
      <dgm:spPr/>
      <dgm:t>
        <a:bodyPr/>
        <a:lstStyle/>
        <a:p>
          <a:endParaRPr lang="en-US"/>
        </a:p>
      </dgm:t>
    </dgm:pt>
    <dgm:pt modelId="{E67CC337-FE43-4EA1-BED8-1DB4117EC328}" type="pres">
      <dgm:prSet presAssocID="{D3A6DB2E-3ABA-49F4-876E-5089A97F7C68}" presName="parentLin" presStyleCnt="0"/>
      <dgm:spPr/>
    </dgm:pt>
    <dgm:pt modelId="{72023958-DA96-4AC3-8D52-B6144E35807A}" type="pres">
      <dgm:prSet presAssocID="{D3A6DB2E-3ABA-49F4-876E-5089A97F7C68}" presName="parentLeftMargin" presStyleLbl="node1" presStyleIdx="0" presStyleCnt="1"/>
      <dgm:spPr/>
      <dgm:t>
        <a:bodyPr/>
        <a:lstStyle/>
        <a:p>
          <a:endParaRPr lang="en-US"/>
        </a:p>
      </dgm:t>
    </dgm:pt>
    <dgm:pt modelId="{71977B7B-2E2D-47F5-A6A1-623765609EB6}" type="pres">
      <dgm:prSet presAssocID="{D3A6DB2E-3ABA-49F4-876E-5089A97F7C68}" presName="parentText" presStyleLbl="node1" presStyleIdx="0" presStyleCnt="1" custScaleX="113228">
        <dgm:presLayoutVars>
          <dgm:chMax val="0"/>
          <dgm:bulletEnabled val="1"/>
        </dgm:presLayoutVars>
      </dgm:prSet>
      <dgm:spPr/>
      <dgm:t>
        <a:bodyPr/>
        <a:lstStyle/>
        <a:p>
          <a:endParaRPr lang="en-US"/>
        </a:p>
      </dgm:t>
    </dgm:pt>
    <dgm:pt modelId="{31D011B5-23EA-4EAD-915B-816E4DAFD0A9}" type="pres">
      <dgm:prSet presAssocID="{D3A6DB2E-3ABA-49F4-876E-5089A97F7C68}" presName="negativeSpace" presStyleCnt="0"/>
      <dgm:spPr/>
    </dgm:pt>
    <dgm:pt modelId="{385F2501-D857-4EDE-AEA9-118177645C01}" type="pres">
      <dgm:prSet presAssocID="{D3A6DB2E-3ABA-49F4-876E-5089A97F7C68}" presName="childText" presStyleLbl="conFgAcc1" presStyleIdx="0" presStyleCnt="1">
        <dgm:presLayoutVars>
          <dgm:bulletEnabled val="1"/>
        </dgm:presLayoutVars>
      </dgm:prSet>
      <dgm:spPr/>
      <dgm:t>
        <a:bodyPr/>
        <a:lstStyle/>
        <a:p>
          <a:endParaRPr lang="en-US"/>
        </a:p>
      </dgm:t>
    </dgm:pt>
  </dgm:ptLst>
  <dgm:cxnLst>
    <dgm:cxn modelId="{457FB53F-025E-4573-A06F-84749E7C494D}" type="presOf" srcId="{D8455F43-E284-484F-A9E4-660165D85A41}" destId="{385F2501-D857-4EDE-AEA9-118177645C01}" srcOrd="0" destOrd="3" presId="urn:microsoft.com/office/officeart/2005/8/layout/list1"/>
    <dgm:cxn modelId="{63C4F7A0-0933-45C9-88E5-70804DA0D5E3}" type="presOf" srcId="{13E0FE52-272C-400E-9F9C-97AC2BC08EED}" destId="{385F2501-D857-4EDE-AEA9-118177645C01}" srcOrd="0" destOrd="2" presId="urn:microsoft.com/office/officeart/2005/8/layout/list1"/>
    <dgm:cxn modelId="{AEB9237A-3A76-4B0D-8212-F2C869679EFE}" type="presOf" srcId="{D3A6DB2E-3ABA-49F4-876E-5089A97F7C68}" destId="{71977B7B-2E2D-47F5-A6A1-623765609EB6}" srcOrd="1" destOrd="0" presId="urn:microsoft.com/office/officeart/2005/8/layout/list1"/>
    <dgm:cxn modelId="{BFDAB827-7EDB-4CDA-AE21-065F64CEBD85}" srcId="{D3A6DB2E-3ABA-49F4-876E-5089A97F7C68}" destId="{8C8D745F-08CE-4C2B-87CC-8285027288C0}" srcOrd="5" destOrd="0" parTransId="{E0C4216C-EF68-466D-98DE-F8BDD006040C}" sibTransId="{5F66E5F4-F3DB-4D2D-BD8E-2C3F23360885}"/>
    <dgm:cxn modelId="{81CE8EC3-BEBB-4CE9-9B10-890FA0A289AE}" type="presOf" srcId="{8C8D745F-08CE-4C2B-87CC-8285027288C0}" destId="{385F2501-D857-4EDE-AEA9-118177645C01}" srcOrd="0" destOrd="5" presId="urn:microsoft.com/office/officeart/2005/8/layout/list1"/>
    <dgm:cxn modelId="{84B0F141-57D1-48F4-824C-1742585885F2}" type="presOf" srcId="{569C52DE-7794-44D3-B241-AD56F2DF5836}" destId="{385F2501-D857-4EDE-AEA9-118177645C01}" srcOrd="0" destOrd="1" presId="urn:microsoft.com/office/officeart/2005/8/layout/list1"/>
    <dgm:cxn modelId="{0CF09A34-9E92-4558-8519-13D55428E74D}" type="presOf" srcId="{DB8E3652-37C4-48B7-9FA4-D0D34F027567}" destId="{CE3B1E47-F251-43CE-9904-642D47D0249A}" srcOrd="0" destOrd="0" presId="urn:microsoft.com/office/officeart/2005/8/layout/list1"/>
    <dgm:cxn modelId="{1623D09E-115C-448F-9746-EE080F14166E}" srcId="{D3A6DB2E-3ABA-49F4-876E-5089A97F7C68}" destId="{569C52DE-7794-44D3-B241-AD56F2DF5836}" srcOrd="1" destOrd="0" parTransId="{29AE0693-5782-4EE0-B9AA-04936DB23652}" sibTransId="{94E17D4B-1902-412E-9ABE-71DDEE70461A}"/>
    <dgm:cxn modelId="{8FBC5694-B355-4BCC-83AB-DF6C5B49129B}" srcId="{D3A6DB2E-3ABA-49F4-876E-5089A97F7C68}" destId="{EC4EC576-3CBE-4FF6-AF6F-E6B92AA0C76D}" srcOrd="6" destOrd="0" parTransId="{078689B5-008D-4D91-A925-F301AD2E769E}" sibTransId="{1204D33C-6558-4146-A9C5-76C1E66E6008}"/>
    <dgm:cxn modelId="{F3C3E7B4-339F-4CC8-B1D1-838DDF73EE34}" type="presOf" srcId="{EC4EC576-3CBE-4FF6-AF6F-E6B92AA0C76D}" destId="{385F2501-D857-4EDE-AEA9-118177645C01}" srcOrd="0" destOrd="6" presId="urn:microsoft.com/office/officeart/2005/8/layout/list1"/>
    <dgm:cxn modelId="{1F11AC9A-14FE-4902-A1EA-5D6C07E92852}" type="presOf" srcId="{61C598DB-5AD5-485B-B493-ED07B122A4C2}" destId="{385F2501-D857-4EDE-AEA9-118177645C01}" srcOrd="0" destOrd="4" presId="urn:microsoft.com/office/officeart/2005/8/layout/list1"/>
    <dgm:cxn modelId="{B43FAF0B-C7B3-4BDD-AF2C-694CEC5ABF1F}" type="presOf" srcId="{BEB55D8E-490B-4878-A9BD-9DA81B5A815F}" destId="{385F2501-D857-4EDE-AEA9-118177645C01}" srcOrd="0" destOrd="0" presId="urn:microsoft.com/office/officeart/2005/8/layout/list1"/>
    <dgm:cxn modelId="{D6385F6E-D1D0-440F-BD87-184C5779B4BB}" srcId="{D3A6DB2E-3ABA-49F4-876E-5089A97F7C68}" destId="{BEB55D8E-490B-4878-A9BD-9DA81B5A815F}" srcOrd="0" destOrd="0" parTransId="{DD7C39C2-6777-4706-831A-7AF350743196}" sibTransId="{11C135AC-731C-4651-9138-6F3E13F8A96C}"/>
    <dgm:cxn modelId="{91B8F7DA-6229-488D-84A6-64B97C83FD87}" srcId="{DB8E3652-37C4-48B7-9FA4-D0D34F027567}" destId="{D3A6DB2E-3ABA-49F4-876E-5089A97F7C68}" srcOrd="0" destOrd="0" parTransId="{FBF55289-D5EF-46EC-84F8-B62D3A774A03}" sibTransId="{967FF2DA-36D5-4B1D-99D2-5BEC545C2E11}"/>
    <dgm:cxn modelId="{B34A7FE1-7BFD-45DF-BF8A-D1710FB06E34}" srcId="{D3A6DB2E-3ABA-49F4-876E-5089A97F7C68}" destId="{D8455F43-E284-484F-A9E4-660165D85A41}" srcOrd="3" destOrd="0" parTransId="{2849A67A-22ED-4B42-9245-DCB0AAF20519}" sibTransId="{0C8A070C-5DD2-4F68-BFEE-8454E8853DA4}"/>
    <dgm:cxn modelId="{C383A823-E888-4353-B736-4E27D1ABC550}" srcId="{D3A6DB2E-3ABA-49F4-876E-5089A97F7C68}" destId="{13E0FE52-272C-400E-9F9C-97AC2BC08EED}" srcOrd="2" destOrd="0" parTransId="{464DFC89-8C83-44A2-9431-0BC8E6CE56CC}" sibTransId="{2D0BDD88-0CB1-4981-87E4-D7DFAF390F91}"/>
    <dgm:cxn modelId="{63E974AF-56AA-447C-B69E-B7A1516C9FF9}" type="presOf" srcId="{D3A6DB2E-3ABA-49F4-876E-5089A97F7C68}" destId="{72023958-DA96-4AC3-8D52-B6144E35807A}" srcOrd="0" destOrd="0" presId="urn:microsoft.com/office/officeart/2005/8/layout/list1"/>
    <dgm:cxn modelId="{BD8C3A22-712C-48C4-B4B8-C60B93AEA0F1}" srcId="{D3A6DB2E-3ABA-49F4-876E-5089A97F7C68}" destId="{61C598DB-5AD5-485B-B493-ED07B122A4C2}" srcOrd="4" destOrd="0" parTransId="{0793D7ED-6563-43E2-944F-A62530187B8B}" sibTransId="{0587C936-6E4F-48BE-BB4A-64942E5F0112}"/>
    <dgm:cxn modelId="{79F4AAA7-9D83-48E3-9F99-4922E9FD82D7}" type="presParOf" srcId="{CE3B1E47-F251-43CE-9904-642D47D0249A}" destId="{E67CC337-FE43-4EA1-BED8-1DB4117EC328}" srcOrd="0" destOrd="0" presId="urn:microsoft.com/office/officeart/2005/8/layout/list1"/>
    <dgm:cxn modelId="{27247E72-79E7-40A9-9B7B-13DD4719B738}" type="presParOf" srcId="{E67CC337-FE43-4EA1-BED8-1DB4117EC328}" destId="{72023958-DA96-4AC3-8D52-B6144E35807A}" srcOrd="0" destOrd="0" presId="urn:microsoft.com/office/officeart/2005/8/layout/list1"/>
    <dgm:cxn modelId="{E157A6E8-8673-4DD8-8BEA-3D58415350AC}" type="presParOf" srcId="{E67CC337-FE43-4EA1-BED8-1DB4117EC328}" destId="{71977B7B-2E2D-47F5-A6A1-623765609EB6}" srcOrd="1" destOrd="0" presId="urn:microsoft.com/office/officeart/2005/8/layout/list1"/>
    <dgm:cxn modelId="{7133DB3C-D450-447C-8A91-BE8ED0651C26}" type="presParOf" srcId="{CE3B1E47-F251-43CE-9904-642D47D0249A}" destId="{31D011B5-23EA-4EAD-915B-816E4DAFD0A9}" srcOrd="1" destOrd="0" presId="urn:microsoft.com/office/officeart/2005/8/layout/list1"/>
    <dgm:cxn modelId="{E9BC83A0-BDF2-4A63-A7BB-7331C0BDA8EF}" type="presParOf" srcId="{CE3B1E47-F251-43CE-9904-642D47D0249A}" destId="{385F2501-D857-4EDE-AEA9-118177645C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3B7E7-ADB0-4C4F-9EB3-5852962245AC}" type="doc">
      <dgm:prSet loTypeId="urn:microsoft.com/office/officeart/2008/layout/PictureStrips" loCatId="list" qsTypeId="urn:microsoft.com/office/officeart/2005/8/quickstyle/3d1" qsCatId="3D" csTypeId="urn:microsoft.com/office/officeart/2005/8/colors/accent4_1" csCatId="accent4" phldr="1"/>
      <dgm:spPr/>
      <dgm:t>
        <a:bodyPr/>
        <a:lstStyle/>
        <a:p>
          <a:endParaRPr lang="en-US"/>
        </a:p>
      </dgm:t>
    </dgm:pt>
    <dgm:pt modelId="{CCC3B8A0-8FEB-42D4-8C76-24223C86FF5A}">
      <dgm:prSet custT="1"/>
      <dgm:spPr>
        <a:solidFill>
          <a:schemeClr val="bg1">
            <a:lumMod val="95000"/>
          </a:schemeClr>
        </a:solidFill>
      </dgm:spPr>
      <dgm:t>
        <a:bodyPr/>
        <a:lstStyle/>
        <a:p>
          <a:pPr rtl="0"/>
          <a:r>
            <a:rPr lang="en-US" sz="2500" dirty="0" smtClean="0"/>
            <a:t>Students earn credit for a course by earning a passing grade (70 or higher) in the course.</a:t>
          </a:r>
          <a:endParaRPr lang="en-US" sz="2500" dirty="0"/>
        </a:p>
      </dgm:t>
    </dgm:pt>
    <dgm:pt modelId="{B9B72D47-A6EE-4AA0-B5E9-941C20964C72}" type="parTrans" cxnId="{8A898489-C0A4-4985-8DC0-558499B0399E}">
      <dgm:prSet/>
      <dgm:spPr/>
      <dgm:t>
        <a:bodyPr/>
        <a:lstStyle/>
        <a:p>
          <a:endParaRPr lang="en-US"/>
        </a:p>
      </dgm:t>
    </dgm:pt>
    <dgm:pt modelId="{76B9675C-2143-42CD-B83F-D31B476DB651}" type="sibTrans" cxnId="{8A898489-C0A4-4985-8DC0-558499B0399E}">
      <dgm:prSet/>
      <dgm:spPr/>
      <dgm:t>
        <a:bodyPr/>
        <a:lstStyle/>
        <a:p>
          <a:endParaRPr lang="en-US"/>
        </a:p>
      </dgm:t>
    </dgm:pt>
    <dgm:pt modelId="{99560182-6A78-4143-9D96-1B84C465DF8E}">
      <dgm:prSet custT="1"/>
      <dgm:spPr>
        <a:solidFill>
          <a:schemeClr val="bg1">
            <a:lumMod val="95000"/>
          </a:schemeClr>
        </a:solidFill>
      </dgm:spPr>
      <dgm:t>
        <a:bodyPr/>
        <a:lstStyle/>
        <a:p>
          <a:pPr rtl="0">
            <a:lnSpc>
              <a:spcPct val="100000"/>
            </a:lnSpc>
            <a:spcAft>
              <a:spcPts val="0"/>
            </a:spcAft>
          </a:pPr>
          <a:r>
            <a:rPr lang="en-US" sz="2500" b="1" u="sng" smtClean="0"/>
            <a:t>Grading </a:t>
          </a:r>
          <a:r>
            <a:rPr lang="en-US" sz="2500" b="1" u="sng" dirty="0" smtClean="0"/>
            <a:t>Scale:</a:t>
          </a:r>
          <a:endParaRPr lang="en-US" sz="2500" b="1" u="sng" dirty="0"/>
        </a:p>
      </dgm:t>
    </dgm:pt>
    <dgm:pt modelId="{AF081DCB-BAFB-42D4-9144-1D8F398193DE}" type="parTrans" cxnId="{581F04AE-B6C7-41A4-A636-A57786A329DE}">
      <dgm:prSet/>
      <dgm:spPr/>
      <dgm:t>
        <a:bodyPr/>
        <a:lstStyle/>
        <a:p>
          <a:endParaRPr lang="en-US"/>
        </a:p>
      </dgm:t>
    </dgm:pt>
    <dgm:pt modelId="{D36B0565-B7B2-475B-B7AD-4FF1BD1154F5}" type="sibTrans" cxnId="{581F04AE-B6C7-41A4-A636-A57786A329DE}">
      <dgm:prSet/>
      <dgm:spPr/>
      <dgm:t>
        <a:bodyPr/>
        <a:lstStyle/>
        <a:p>
          <a:endParaRPr lang="en-US"/>
        </a:p>
      </dgm:t>
    </dgm:pt>
    <dgm:pt modelId="{9D2D32F6-B6DD-4142-9FAC-5DCBE23928B7}">
      <dgm:prSet custT="1"/>
      <dgm:spPr>
        <a:solidFill>
          <a:schemeClr val="bg1">
            <a:lumMod val="95000"/>
          </a:schemeClr>
        </a:solidFill>
      </dgm:spPr>
      <dgm:t>
        <a:bodyPr/>
        <a:lstStyle/>
        <a:p>
          <a:pPr rtl="0">
            <a:lnSpc>
              <a:spcPct val="100000"/>
            </a:lnSpc>
            <a:spcAft>
              <a:spcPts val="200"/>
            </a:spcAft>
          </a:pPr>
          <a:r>
            <a:rPr lang="en-US" sz="1600" dirty="0" smtClean="0"/>
            <a:t>A 	=	90 or higher</a:t>
          </a:r>
          <a:endParaRPr lang="en-US" sz="1600" dirty="0"/>
        </a:p>
      </dgm:t>
    </dgm:pt>
    <dgm:pt modelId="{F6415A0D-3561-4316-AF26-1C93CD635629}" type="parTrans" cxnId="{5C03F2CC-F4B6-44EE-AD4D-23B9CCB2178D}">
      <dgm:prSet/>
      <dgm:spPr/>
      <dgm:t>
        <a:bodyPr/>
        <a:lstStyle/>
        <a:p>
          <a:endParaRPr lang="en-US"/>
        </a:p>
      </dgm:t>
    </dgm:pt>
    <dgm:pt modelId="{79077450-3232-40AD-BB5D-6ACB69B29E44}" type="sibTrans" cxnId="{5C03F2CC-F4B6-44EE-AD4D-23B9CCB2178D}">
      <dgm:prSet/>
      <dgm:spPr/>
      <dgm:t>
        <a:bodyPr/>
        <a:lstStyle/>
        <a:p>
          <a:endParaRPr lang="en-US"/>
        </a:p>
      </dgm:t>
    </dgm:pt>
    <dgm:pt modelId="{B6F247AC-DDF0-486D-AEB2-35208980F4B4}">
      <dgm:prSet custT="1"/>
      <dgm:spPr>
        <a:solidFill>
          <a:schemeClr val="bg1">
            <a:lumMod val="95000"/>
          </a:schemeClr>
        </a:solidFill>
      </dgm:spPr>
      <dgm:t>
        <a:bodyPr/>
        <a:lstStyle/>
        <a:p>
          <a:pPr rtl="0">
            <a:lnSpc>
              <a:spcPct val="100000"/>
            </a:lnSpc>
            <a:spcAft>
              <a:spcPts val="0"/>
            </a:spcAft>
          </a:pPr>
          <a:r>
            <a:rPr lang="en-US" sz="2500" b="1" u="sng" dirty="0" smtClean="0"/>
            <a:t>Grade Level Placement:</a:t>
          </a:r>
          <a:endParaRPr lang="en-US" sz="2500" b="1" u="sng" dirty="0"/>
        </a:p>
      </dgm:t>
    </dgm:pt>
    <dgm:pt modelId="{2D6A5D78-6951-4775-B20D-75EFABC2A3AE}" type="parTrans" cxnId="{8C95A6B6-FF05-48CF-A198-BAF894B9FA3F}">
      <dgm:prSet/>
      <dgm:spPr/>
      <dgm:t>
        <a:bodyPr/>
        <a:lstStyle/>
        <a:p>
          <a:endParaRPr lang="en-US"/>
        </a:p>
      </dgm:t>
    </dgm:pt>
    <dgm:pt modelId="{6339693F-BD0E-4D02-BD27-AB3185C29076}" type="sibTrans" cxnId="{8C95A6B6-FF05-48CF-A198-BAF894B9FA3F}">
      <dgm:prSet/>
      <dgm:spPr/>
      <dgm:t>
        <a:bodyPr/>
        <a:lstStyle/>
        <a:p>
          <a:endParaRPr lang="en-US"/>
        </a:p>
      </dgm:t>
    </dgm:pt>
    <dgm:pt modelId="{0061E7D5-FAFB-4EC8-9D39-49B1049A37ED}">
      <dgm:prSet/>
      <dgm:spPr>
        <a:solidFill>
          <a:schemeClr val="bg1">
            <a:lumMod val="95000"/>
          </a:schemeClr>
        </a:solidFill>
      </dgm:spPr>
      <dgm:t>
        <a:bodyPr/>
        <a:lstStyle/>
        <a:p>
          <a:pPr rtl="0">
            <a:lnSpc>
              <a:spcPct val="100000"/>
            </a:lnSpc>
            <a:spcAft>
              <a:spcPts val="200"/>
            </a:spcAft>
          </a:pPr>
          <a:r>
            <a:rPr lang="en-US" sz="1600" dirty="0" smtClean="0"/>
            <a:t>Freshmen	= 	Less than 5 credits</a:t>
          </a:r>
          <a:endParaRPr lang="en-US" sz="1600" dirty="0"/>
        </a:p>
      </dgm:t>
    </dgm:pt>
    <dgm:pt modelId="{BE6525F3-0707-49EF-8F0E-B0431F11CDCE}" type="parTrans" cxnId="{A8EE8BFE-FA18-427F-83AC-AD5DFB3AACC8}">
      <dgm:prSet/>
      <dgm:spPr/>
      <dgm:t>
        <a:bodyPr/>
        <a:lstStyle/>
        <a:p>
          <a:endParaRPr lang="en-US"/>
        </a:p>
      </dgm:t>
    </dgm:pt>
    <dgm:pt modelId="{7A1EF18F-EB72-47E8-850B-2184A0F107CE}" type="sibTrans" cxnId="{A8EE8BFE-FA18-427F-83AC-AD5DFB3AACC8}">
      <dgm:prSet/>
      <dgm:spPr/>
      <dgm:t>
        <a:bodyPr/>
        <a:lstStyle/>
        <a:p>
          <a:endParaRPr lang="en-US"/>
        </a:p>
      </dgm:t>
    </dgm:pt>
    <dgm:pt modelId="{51CA1818-55F2-45F2-A55E-ACC8F37F9BD2}">
      <dgm:prSet/>
      <dgm:spPr>
        <a:solidFill>
          <a:schemeClr val="bg1">
            <a:lumMod val="95000"/>
          </a:schemeClr>
        </a:solidFill>
      </dgm:spPr>
      <dgm:t>
        <a:bodyPr/>
        <a:lstStyle/>
        <a:p>
          <a:pPr rtl="0">
            <a:lnSpc>
              <a:spcPct val="100000"/>
            </a:lnSpc>
            <a:spcAft>
              <a:spcPts val="200"/>
            </a:spcAft>
          </a:pPr>
          <a:r>
            <a:rPr lang="en-US" sz="1600" dirty="0" smtClean="0"/>
            <a:t>Sophomore	=	5 – 10.5 credits</a:t>
          </a:r>
          <a:endParaRPr lang="en-US" sz="1600" dirty="0"/>
        </a:p>
      </dgm:t>
    </dgm:pt>
    <dgm:pt modelId="{63A70E3A-88CD-4D07-A9D7-43049520DEFB}" type="parTrans" cxnId="{A917D92B-A3C8-416D-8FAC-765DB8E3E7AA}">
      <dgm:prSet/>
      <dgm:spPr/>
      <dgm:t>
        <a:bodyPr/>
        <a:lstStyle/>
        <a:p>
          <a:endParaRPr lang="en-US"/>
        </a:p>
      </dgm:t>
    </dgm:pt>
    <dgm:pt modelId="{7B130D48-9FDD-4C24-89E7-4EF9AD82CB31}" type="sibTrans" cxnId="{A917D92B-A3C8-416D-8FAC-765DB8E3E7AA}">
      <dgm:prSet/>
      <dgm:spPr/>
      <dgm:t>
        <a:bodyPr/>
        <a:lstStyle/>
        <a:p>
          <a:endParaRPr lang="en-US"/>
        </a:p>
      </dgm:t>
    </dgm:pt>
    <dgm:pt modelId="{5550DF5E-F95D-46C9-9C02-6137B26CB805}">
      <dgm:prSet/>
      <dgm:spPr>
        <a:solidFill>
          <a:schemeClr val="bg1">
            <a:lumMod val="95000"/>
          </a:schemeClr>
        </a:solidFill>
      </dgm:spPr>
      <dgm:t>
        <a:bodyPr/>
        <a:lstStyle/>
        <a:p>
          <a:pPr rtl="0">
            <a:lnSpc>
              <a:spcPct val="100000"/>
            </a:lnSpc>
            <a:spcAft>
              <a:spcPts val="200"/>
            </a:spcAft>
          </a:pPr>
          <a:r>
            <a:rPr lang="en-US" sz="1600" dirty="0" smtClean="0"/>
            <a:t>Junior		=	11 – 16.5 credits</a:t>
          </a:r>
          <a:endParaRPr lang="en-US" sz="1600" dirty="0"/>
        </a:p>
      </dgm:t>
    </dgm:pt>
    <dgm:pt modelId="{CB872F31-A0FC-4469-9DC5-67C24AEDD901}" type="parTrans" cxnId="{AD9F789A-CA08-4A0D-AA14-BEF5BB2EB9C7}">
      <dgm:prSet/>
      <dgm:spPr/>
      <dgm:t>
        <a:bodyPr/>
        <a:lstStyle/>
        <a:p>
          <a:endParaRPr lang="en-US"/>
        </a:p>
      </dgm:t>
    </dgm:pt>
    <dgm:pt modelId="{C723846A-A5E0-47D3-83E6-FB64F96AEAB8}" type="sibTrans" cxnId="{AD9F789A-CA08-4A0D-AA14-BEF5BB2EB9C7}">
      <dgm:prSet/>
      <dgm:spPr/>
      <dgm:t>
        <a:bodyPr/>
        <a:lstStyle/>
        <a:p>
          <a:endParaRPr lang="en-US"/>
        </a:p>
      </dgm:t>
    </dgm:pt>
    <dgm:pt modelId="{1404D6EC-71D3-4479-BBB9-D949028ED1D8}">
      <dgm:prSet/>
      <dgm:spPr>
        <a:solidFill>
          <a:schemeClr val="bg1">
            <a:lumMod val="95000"/>
          </a:schemeClr>
        </a:solidFill>
      </dgm:spPr>
      <dgm:t>
        <a:bodyPr/>
        <a:lstStyle/>
        <a:p>
          <a:pPr rtl="0">
            <a:lnSpc>
              <a:spcPct val="100000"/>
            </a:lnSpc>
            <a:spcAft>
              <a:spcPts val="200"/>
            </a:spcAft>
          </a:pPr>
          <a:r>
            <a:rPr lang="en-US" sz="1600" dirty="0" smtClean="0"/>
            <a:t>Senior		=	17 or more credits	</a:t>
          </a:r>
          <a:endParaRPr lang="en-US" sz="1600" dirty="0"/>
        </a:p>
      </dgm:t>
    </dgm:pt>
    <dgm:pt modelId="{FCDE2413-2B3C-440B-82B7-DBD62B969947}" type="parTrans" cxnId="{417A412A-BAA7-4122-8DAB-FFD15DBBD985}">
      <dgm:prSet/>
      <dgm:spPr/>
      <dgm:t>
        <a:bodyPr/>
        <a:lstStyle/>
        <a:p>
          <a:endParaRPr lang="en-US"/>
        </a:p>
      </dgm:t>
    </dgm:pt>
    <dgm:pt modelId="{3F9207EE-A28B-4323-88C5-D7DFE01820EE}" type="sibTrans" cxnId="{417A412A-BAA7-4122-8DAB-FFD15DBBD985}">
      <dgm:prSet/>
      <dgm:spPr/>
      <dgm:t>
        <a:bodyPr/>
        <a:lstStyle/>
        <a:p>
          <a:endParaRPr lang="en-US"/>
        </a:p>
      </dgm:t>
    </dgm:pt>
    <dgm:pt modelId="{4F76BE78-FAD1-4DFD-B695-CF87F5536023}">
      <dgm:prSet custT="1"/>
      <dgm:spPr>
        <a:solidFill>
          <a:schemeClr val="bg1">
            <a:lumMod val="95000"/>
          </a:schemeClr>
        </a:solidFill>
      </dgm:spPr>
      <dgm:t>
        <a:bodyPr/>
        <a:lstStyle/>
        <a:p>
          <a:pPr rtl="0">
            <a:lnSpc>
              <a:spcPct val="100000"/>
            </a:lnSpc>
            <a:spcAft>
              <a:spcPts val="200"/>
            </a:spcAft>
          </a:pPr>
          <a:r>
            <a:rPr lang="en-US" sz="1600" smtClean="0"/>
            <a:t>F	=	69 or below</a:t>
          </a:r>
          <a:r>
            <a:rPr lang="en-US" sz="1500" dirty="0" smtClean="0"/>
            <a:t>		</a:t>
          </a:r>
          <a:endParaRPr lang="en-US" sz="1500" dirty="0"/>
        </a:p>
      </dgm:t>
    </dgm:pt>
    <dgm:pt modelId="{1A1FDDD1-5C6A-4EBC-9819-A1926CD760AB}" type="sibTrans" cxnId="{626E0F99-DDAF-40E7-AA20-C69229C298C2}">
      <dgm:prSet/>
      <dgm:spPr/>
      <dgm:t>
        <a:bodyPr/>
        <a:lstStyle/>
        <a:p>
          <a:endParaRPr lang="en-US"/>
        </a:p>
      </dgm:t>
    </dgm:pt>
    <dgm:pt modelId="{A4D54282-8CF1-4643-BAF9-482F2ED9811B}" type="parTrans" cxnId="{626E0F99-DDAF-40E7-AA20-C69229C298C2}">
      <dgm:prSet/>
      <dgm:spPr/>
      <dgm:t>
        <a:bodyPr/>
        <a:lstStyle/>
        <a:p>
          <a:endParaRPr lang="en-US"/>
        </a:p>
      </dgm:t>
    </dgm:pt>
    <dgm:pt modelId="{AFA41835-C9CF-45C6-BC85-21F0B020682C}">
      <dgm:prSet custT="1"/>
      <dgm:spPr>
        <a:solidFill>
          <a:schemeClr val="bg1">
            <a:lumMod val="95000"/>
          </a:schemeClr>
        </a:solidFill>
      </dgm:spPr>
      <dgm:t>
        <a:bodyPr/>
        <a:lstStyle/>
        <a:p>
          <a:pPr rtl="0">
            <a:lnSpc>
              <a:spcPct val="100000"/>
            </a:lnSpc>
            <a:spcAft>
              <a:spcPts val="200"/>
            </a:spcAft>
          </a:pPr>
          <a:r>
            <a:rPr lang="en-US" sz="1600" dirty="0" smtClean="0"/>
            <a:t>C	=	70-79</a:t>
          </a:r>
          <a:endParaRPr lang="en-US" sz="1600" dirty="0"/>
        </a:p>
      </dgm:t>
    </dgm:pt>
    <dgm:pt modelId="{CBCE47C4-8CDC-4CCD-BC48-18E7F7E453B7}" type="sibTrans" cxnId="{213ABBD2-E29A-4DB0-BAAD-BFC3EAD655B9}">
      <dgm:prSet/>
      <dgm:spPr/>
      <dgm:t>
        <a:bodyPr/>
        <a:lstStyle/>
        <a:p>
          <a:endParaRPr lang="en-US"/>
        </a:p>
      </dgm:t>
    </dgm:pt>
    <dgm:pt modelId="{8B6AB44D-8C73-4E27-9CEA-76B3877FD887}" type="parTrans" cxnId="{213ABBD2-E29A-4DB0-BAAD-BFC3EAD655B9}">
      <dgm:prSet/>
      <dgm:spPr/>
      <dgm:t>
        <a:bodyPr/>
        <a:lstStyle/>
        <a:p>
          <a:endParaRPr lang="en-US"/>
        </a:p>
      </dgm:t>
    </dgm:pt>
    <dgm:pt modelId="{9A442523-B4EC-4A50-B611-975BA3C7D7F9}">
      <dgm:prSet custT="1"/>
      <dgm:spPr>
        <a:solidFill>
          <a:schemeClr val="bg1">
            <a:lumMod val="95000"/>
          </a:schemeClr>
        </a:solidFill>
      </dgm:spPr>
      <dgm:t>
        <a:bodyPr/>
        <a:lstStyle/>
        <a:p>
          <a:pPr rtl="0">
            <a:lnSpc>
              <a:spcPct val="100000"/>
            </a:lnSpc>
            <a:spcAft>
              <a:spcPts val="200"/>
            </a:spcAft>
          </a:pPr>
          <a:r>
            <a:rPr lang="en-US" sz="1600" dirty="0" smtClean="0"/>
            <a:t>B	=	80-89</a:t>
          </a:r>
          <a:endParaRPr lang="en-US" sz="1600" dirty="0"/>
        </a:p>
      </dgm:t>
    </dgm:pt>
    <dgm:pt modelId="{6F7AB486-D4D3-4F33-A1BD-D204ECA9F850}" type="sibTrans" cxnId="{3A2A6910-0E8B-4DA9-89FA-E3C80A90D0AB}">
      <dgm:prSet/>
      <dgm:spPr/>
      <dgm:t>
        <a:bodyPr/>
        <a:lstStyle/>
        <a:p>
          <a:endParaRPr lang="en-US"/>
        </a:p>
      </dgm:t>
    </dgm:pt>
    <dgm:pt modelId="{7D42DF90-086C-4EFB-9549-DE64F3C6D542}" type="parTrans" cxnId="{3A2A6910-0E8B-4DA9-89FA-E3C80A90D0AB}">
      <dgm:prSet/>
      <dgm:spPr/>
      <dgm:t>
        <a:bodyPr/>
        <a:lstStyle/>
        <a:p>
          <a:endParaRPr lang="en-US"/>
        </a:p>
      </dgm:t>
    </dgm:pt>
    <dgm:pt modelId="{F68DC8F2-0FB0-4678-AF5D-B30060F6A829}" type="pres">
      <dgm:prSet presAssocID="{B4B3B7E7-ADB0-4C4F-9EB3-5852962245AC}" presName="Name0" presStyleCnt="0">
        <dgm:presLayoutVars>
          <dgm:dir/>
          <dgm:resizeHandles val="exact"/>
        </dgm:presLayoutVars>
      </dgm:prSet>
      <dgm:spPr/>
      <dgm:t>
        <a:bodyPr/>
        <a:lstStyle/>
        <a:p>
          <a:endParaRPr lang="en-US"/>
        </a:p>
      </dgm:t>
    </dgm:pt>
    <dgm:pt modelId="{EEE0BF57-73B1-4188-90F0-67EE3A0FCB61}" type="pres">
      <dgm:prSet presAssocID="{CCC3B8A0-8FEB-42D4-8C76-24223C86FF5A}" presName="composite" presStyleCnt="0"/>
      <dgm:spPr/>
    </dgm:pt>
    <dgm:pt modelId="{03736BAB-F622-4BC1-8DCD-05A731138840}" type="pres">
      <dgm:prSet presAssocID="{CCC3B8A0-8FEB-42D4-8C76-24223C86FF5A}" presName="rect1" presStyleLbl="trAlignAcc1" presStyleIdx="0" presStyleCnt="3" custScaleX="169570">
        <dgm:presLayoutVars>
          <dgm:bulletEnabled val="1"/>
        </dgm:presLayoutVars>
      </dgm:prSet>
      <dgm:spPr/>
      <dgm:t>
        <a:bodyPr/>
        <a:lstStyle/>
        <a:p>
          <a:endParaRPr lang="en-US"/>
        </a:p>
      </dgm:t>
    </dgm:pt>
    <dgm:pt modelId="{02E55922-96C9-4AB7-A64B-C6D9B0047979}" type="pres">
      <dgm:prSet presAssocID="{CCC3B8A0-8FEB-42D4-8C76-24223C86FF5A}" presName="rect2" presStyleLbl="fgImgPlace1" presStyleIdx="0" presStyleCnt="3" custLinFactX="-67604" custLinFactNeighborX="-100000" custLinFactNeighborY="1059"/>
      <dgm:spPr/>
    </dgm:pt>
    <dgm:pt modelId="{24D59550-1E2A-4B68-9925-7A134B534B30}" type="pres">
      <dgm:prSet presAssocID="{76B9675C-2143-42CD-B83F-D31B476DB651}" presName="sibTrans" presStyleCnt="0"/>
      <dgm:spPr/>
    </dgm:pt>
    <dgm:pt modelId="{2FAA7C48-ACCF-45AC-BA19-64C1059A0CDE}" type="pres">
      <dgm:prSet presAssocID="{99560182-6A78-4143-9D96-1B84C465DF8E}" presName="composite" presStyleCnt="0"/>
      <dgm:spPr/>
    </dgm:pt>
    <dgm:pt modelId="{BA33EC29-63F2-45A8-BED7-3AA855473A7E}" type="pres">
      <dgm:prSet presAssocID="{99560182-6A78-4143-9D96-1B84C465DF8E}" presName="rect1" presStyleLbl="trAlignAcc1" presStyleIdx="1" presStyleCnt="3" custScaleX="170526" custScaleY="162921">
        <dgm:presLayoutVars>
          <dgm:bulletEnabled val="1"/>
        </dgm:presLayoutVars>
      </dgm:prSet>
      <dgm:spPr/>
      <dgm:t>
        <a:bodyPr/>
        <a:lstStyle/>
        <a:p>
          <a:endParaRPr lang="en-US"/>
        </a:p>
      </dgm:t>
    </dgm:pt>
    <dgm:pt modelId="{0522109E-AF67-4BC8-B342-B0C0C33AE492}" type="pres">
      <dgm:prSet presAssocID="{99560182-6A78-4143-9D96-1B84C465DF8E}" presName="rect2" presStyleLbl="fgImgPlace1" presStyleIdx="1" presStyleCnt="3" custLinFactX="-67604" custLinFactNeighborX="-100000" custLinFactNeighborY="1059"/>
      <dgm:spPr/>
    </dgm:pt>
    <dgm:pt modelId="{F519D6F9-2A33-4B6D-AEA1-1349F58B55D0}" type="pres">
      <dgm:prSet presAssocID="{D36B0565-B7B2-475B-B7AD-4FF1BD1154F5}" presName="sibTrans" presStyleCnt="0"/>
      <dgm:spPr/>
    </dgm:pt>
    <dgm:pt modelId="{B3F88EDC-63C1-4423-88D0-E6903A97F34E}" type="pres">
      <dgm:prSet presAssocID="{B6F247AC-DDF0-486D-AEB2-35208980F4B4}" presName="composite" presStyleCnt="0"/>
      <dgm:spPr/>
    </dgm:pt>
    <dgm:pt modelId="{36888257-4D4C-426C-ACF5-CFECA711B6CD}" type="pres">
      <dgm:prSet presAssocID="{B6F247AC-DDF0-486D-AEB2-35208980F4B4}" presName="rect1" presStyleLbl="trAlignAcc1" presStyleIdx="2" presStyleCnt="3" custScaleX="170526" custScaleY="138504">
        <dgm:presLayoutVars>
          <dgm:bulletEnabled val="1"/>
        </dgm:presLayoutVars>
      </dgm:prSet>
      <dgm:spPr/>
      <dgm:t>
        <a:bodyPr/>
        <a:lstStyle/>
        <a:p>
          <a:endParaRPr lang="en-US"/>
        </a:p>
      </dgm:t>
    </dgm:pt>
    <dgm:pt modelId="{654C16A8-FE30-4865-AAAC-F685468D7182}" type="pres">
      <dgm:prSet presAssocID="{B6F247AC-DDF0-486D-AEB2-35208980F4B4}" presName="rect2" presStyleLbl="fgImgPlace1" presStyleIdx="2" presStyleCnt="3" custLinFactX="-67604" custLinFactNeighborX="-100000" custLinFactNeighborY="1059"/>
      <dgm:spPr/>
    </dgm:pt>
  </dgm:ptLst>
  <dgm:cxnLst>
    <dgm:cxn modelId="{169A113D-7902-4505-AF27-8F6B158EE465}" type="presOf" srcId="{B6F247AC-DDF0-486D-AEB2-35208980F4B4}" destId="{36888257-4D4C-426C-ACF5-CFECA711B6CD}" srcOrd="0" destOrd="0" presId="urn:microsoft.com/office/officeart/2008/layout/PictureStrips"/>
    <dgm:cxn modelId="{5B73C8CF-9023-4C62-BD6E-9483946CDCF9}" type="presOf" srcId="{1404D6EC-71D3-4479-BBB9-D949028ED1D8}" destId="{36888257-4D4C-426C-ACF5-CFECA711B6CD}" srcOrd="0" destOrd="4" presId="urn:microsoft.com/office/officeart/2008/layout/PictureStrips"/>
    <dgm:cxn modelId="{A8EE8BFE-FA18-427F-83AC-AD5DFB3AACC8}" srcId="{B6F247AC-DDF0-486D-AEB2-35208980F4B4}" destId="{0061E7D5-FAFB-4EC8-9D39-49B1049A37ED}" srcOrd="0" destOrd="0" parTransId="{BE6525F3-0707-49EF-8F0E-B0431F11CDCE}" sibTransId="{7A1EF18F-EB72-47E8-850B-2184A0F107CE}"/>
    <dgm:cxn modelId="{417A412A-BAA7-4122-8DAB-FFD15DBBD985}" srcId="{B6F247AC-DDF0-486D-AEB2-35208980F4B4}" destId="{1404D6EC-71D3-4479-BBB9-D949028ED1D8}" srcOrd="3" destOrd="0" parTransId="{FCDE2413-2B3C-440B-82B7-DBD62B969947}" sibTransId="{3F9207EE-A28B-4323-88C5-D7DFE01820EE}"/>
    <dgm:cxn modelId="{363CC9B1-B8C9-4B51-B654-C9BBE4F58CF3}" type="presOf" srcId="{9A442523-B4EC-4A50-B611-975BA3C7D7F9}" destId="{BA33EC29-63F2-45A8-BED7-3AA855473A7E}" srcOrd="0" destOrd="2" presId="urn:microsoft.com/office/officeart/2008/layout/PictureStrips"/>
    <dgm:cxn modelId="{8C95A6B6-FF05-48CF-A198-BAF894B9FA3F}" srcId="{B4B3B7E7-ADB0-4C4F-9EB3-5852962245AC}" destId="{B6F247AC-DDF0-486D-AEB2-35208980F4B4}" srcOrd="2" destOrd="0" parTransId="{2D6A5D78-6951-4775-B20D-75EFABC2A3AE}" sibTransId="{6339693F-BD0E-4D02-BD27-AB3185C29076}"/>
    <dgm:cxn modelId="{97E46887-20ED-480D-8FEF-96FB5271FD19}" type="presOf" srcId="{4F76BE78-FAD1-4DFD-B695-CF87F5536023}" destId="{BA33EC29-63F2-45A8-BED7-3AA855473A7E}" srcOrd="0" destOrd="4" presId="urn:microsoft.com/office/officeart/2008/layout/PictureStrips"/>
    <dgm:cxn modelId="{8A898489-C0A4-4985-8DC0-558499B0399E}" srcId="{B4B3B7E7-ADB0-4C4F-9EB3-5852962245AC}" destId="{CCC3B8A0-8FEB-42D4-8C76-24223C86FF5A}" srcOrd="0" destOrd="0" parTransId="{B9B72D47-A6EE-4AA0-B5E9-941C20964C72}" sibTransId="{76B9675C-2143-42CD-B83F-D31B476DB651}"/>
    <dgm:cxn modelId="{626E0F99-DDAF-40E7-AA20-C69229C298C2}" srcId="{99560182-6A78-4143-9D96-1B84C465DF8E}" destId="{4F76BE78-FAD1-4DFD-B695-CF87F5536023}" srcOrd="3" destOrd="0" parTransId="{A4D54282-8CF1-4643-BAF9-482F2ED9811B}" sibTransId="{1A1FDDD1-5C6A-4EBC-9819-A1926CD760AB}"/>
    <dgm:cxn modelId="{22A1A6AF-6C53-4CFA-B130-AFF433049DDB}" type="presOf" srcId="{0061E7D5-FAFB-4EC8-9D39-49B1049A37ED}" destId="{36888257-4D4C-426C-ACF5-CFECA711B6CD}" srcOrd="0" destOrd="1" presId="urn:microsoft.com/office/officeart/2008/layout/PictureStrips"/>
    <dgm:cxn modelId="{93F63585-8F71-4891-8F23-6022F1638991}" type="presOf" srcId="{99560182-6A78-4143-9D96-1B84C465DF8E}" destId="{BA33EC29-63F2-45A8-BED7-3AA855473A7E}" srcOrd="0" destOrd="0" presId="urn:microsoft.com/office/officeart/2008/layout/PictureStrips"/>
    <dgm:cxn modelId="{A917D92B-A3C8-416D-8FAC-765DB8E3E7AA}" srcId="{B6F247AC-DDF0-486D-AEB2-35208980F4B4}" destId="{51CA1818-55F2-45F2-A55E-ACC8F37F9BD2}" srcOrd="1" destOrd="0" parTransId="{63A70E3A-88CD-4D07-A9D7-43049520DEFB}" sibTransId="{7B130D48-9FDD-4C24-89E7-4EF9AD82CB31}"/>
    <dgm:cxn modelId="{E35A0BDF-ED5A-494B-BA89-DA9CC916311B}" type="presOf" srcId="{5550DF5E-F95D-46C9-9C02-6137B26CB805}" destId="{36888257-4D4C-426C-ACF5-CFECA711B6CD}" srcOrd="0" destOrd="3" presId="urn:microsoft.com/office/officeart/2008/layout/PictureStrips"/>
    <dgm:cxn modelId="{581F04AE-B6C7-41A4-A636-A57786A329DE}" srcId="{B4B3B7E7-ADB0-4C4F-9EB3-5852962245AC}" destId="{99560182-6A78-4143-9D96-1B84C465DF8E}" srcOrd="1" destOrd="0" parTransId="{AF081DCB-BAFB-42D4-9144-1D8F398193DE}" sibTransId="{D36B0565-B7B2-475B-B7AD-4FF1BD1154F5}"/>
    <dgm:cxn modelId="{E2B7AFA9-2EA0-4765-BF3F-C5A753E513A3}" type="presOf" srcId="{AFA41835-C9CF-45C6-BC85-21F0B020682C}" destId="{BA33EC29-63F2-45A8-BED7-3AA855473A7E}" srcOrd="0" destOrd="3" presId="urn:microsoft.com/office/officeart/2008/layout/PictureStrips"/>
    <dgm:cxn modelId="{4C6F02C5-DD32-459D-AE48-FF6DA4913317}" type="presOf" srcId="{B4B3B7E7-ADB0-4C4F-9EB3-5852962245AC}" destId="{F68DC8F2-0FB0-4678-AF5D-B30060F6A829}" srcOrd="0" destOrd="0" presId="urn:microsoft.com/office/officeart/2008/layout/PictureStrips"/>
    <dgm:cxn modelId="{ED27F310-8CCD-4507-81D7-2AEA0D7E5FCB}" type="presOf" srcId="{CCC3B8A0-8FEB-42D4-8C76-24223C86FF5A}" destId="{03736BAB-F622-4BC1-8DCD-05A731138840}" srcOrd="0" destOrd="0" presId="urn:microsoft.com/office/officeart/2008/layout/PictureStrips"/>
    <dgm:cxn modelId="{A877758A-7C8B-4306-B3CB-E53D40C0B924}" type="presOf" srcId="{51CA1818-55F2-45F2-A55E-ACC8F37F9BD2}" destId="{36888257-4D4C-426C-ACF5-CFECA711B6CD}" srcOrd="0" destOrd="2" presId="urn:microsoft.com/office/officeart/2008/layout/PictureStrips"/>
    <dgm:cxn modelId="{3A2A6910-0E8B-4DA9-89FA-E3C80A90D0AB}" srcId="{99560182-6A78-4143-9D96-1B84C465DF8E}" destId="{9A442523-B4EC-4A50-B611-975BA3C7D7F9}" srcOrd="1" destOrd="0" parTransId="{7D42DF90-086C-4EFB-9549-DE64F3C6D542}" sibTransId="{6F7AB486-D4D3-4F33-A1BD-D204ECA9F850}"/>
    <dgm:cxn modelId="{5C03F2CC-F4B6-44EE-AD4D-23B9CCB2178D}" srcId="{99560182-6A78-4143-9D96-1B84C465DF8E}" destId="{9D2D32F6-B6DD-4142-9FAC-5DCBE23928B7}" srcOrd="0" destOrd="0" parTransId="{F6415A0D-3561-4316-AF26-1C93CD635629}" sibTransId="{79077450-3232-40AD-BB5D-6ACB69B29E44}"/>
    <dgm:cxn modelId="{213ABBD2-E29A-4DB0-BAAD-BFC3EAD655B9}" srcId="{99560182-6A78-4143-9D96-1B84C465DF8E}" destId="{AFA41835-C9CF-45C6-BC85-21F0B020682C}" srcOrd="2" destOrd="0" parTransId="{8B6AB44D-8C73-4E27-9CEA-76B3877FD887}" sibTransId="{CBCE47C4-8CDC-4CCD-BC48-18E7F7E453B7}"/>
    <dgm:cxn modelId="{AD9F789A-CA08-4A0D-AA14-BEF5BB2EB9C7}" srcId="{B6F247AC-DDF0-486D-AEB2-35208980F4B4}" destId="{5550DF5E-F95D-46C9-9C02-6137B26CB805}" srcOrd="2" destOrd="0" parTransId="{CB872F31-A0FC-4469-9DC5-67C24AEDD901}" sibTransId="{C723846A-A5E0-47D3-83E6-FB64F96AEAB8}"/>
    <dgm:cxn modelId="{C84D3F31-4E99-43BB-A540-BF43DBB9E6E6}" type="presOf" srcId="{9D2D32F6-B6DD-4142-9FAC-5DCBE23928B7}" destId="{BA33EC29-63F2-45A8-BED7-3AA855473A7E}" srcOrd="0" destOrd="1" presId="urn:microsoft.com/office/officeart/2008/layout/PictureStrips"/>
    <dgm:cxn modelId="{037250C5-FB61-48B2-939F-ED207B6B7E5B}" type="presParOf" srcId="{F68DC8F2-0FB0-4678-AF5D-B30060F6A829}" destId="{EEE0BF57-73B1-4188-90F0-67EE3A0FCB61}" srcOrd="0" destOrd="0" presId="urn:microsoft.com/office/officeart/2008/layout/PictureStrips"/>
    <dgm:cxn modelId="{C77FA3BD-0D54-4DDC-8EF6-0BEAC95DE116}" type="presParOf" srcId="{EEE0BF57-73B1-4188-90F0-67EE3A0FCB61}" destId="{03736BAB-F622-4BC1-8DCD-05A731138840}" srcOrd="0" destOrd="0" presId="urn:microsoft.com/office/officeart/2008/layout/PictureStrips"/>
    <dgm:cxn modelId="{4C51A7D5-20BD-41FD-ABD9-F9111C92AD64}" type="presParOf" srcId="{EEE0BF57-73B1-4188-90F0-67EE3A0FCB61}" destId="{02E55922-96C9-4AB7-A64B-C6D9B0047979}" srcOrd="1" destOrd="0" presId="urn:microsoft.com/office/officeart/2008/layout/PictureStrips"/>
    <dgm:cxn modelId="{5F61A57A-0F20-46ED-B23B-4B3E186A31F6}" type="presParOf" srcId="{F68DC8F2-0FB0-4678-AF5D-B30060F6A829}" destId="{24D59550-1E2A-4B68-9925-7A134B534B30}" srcOrd="1" destOrd="0" presId="urn:microsoft.com/office/officeart/2008/layout/PictureStrips"/>
    <dgm:cxn modelId="{C723D29A-DA26-4373-A6FD-6E7A1DA71B22}" type="presParOf" srcId="{F68DC8F2-0FB0-4678-AF5D-B30060F6A829}" destId="{2FAA7C48-ACCF-45AC-BA19-64C1059A0CDE}" srcOrd="2" destOrd="0" presId="urn:microsoft.com/office/officeart/2008/layout/PictureStrips"/>
    <dgm:cxn modelId="{FC06D340-B0CB-4B5F-A074-F40C344CA9BA}" type="presParOf" srcId="{2FAA7C48-ACCF-45AC-BA19-64C1059A0CDE}" destId="{BA33EC29-63F2-45A8-BED7-3AA855473A7E}" srcOrd="0" destOrd="0" presId="urn:microsoft.com/office/officeart/2008/layout/PictureStrips"/>
    <dgm:cxn modelId="{9298F22D-E2B0-4F09-BBFA-C595A3F88AC1}" type="presParOf" srcId="{2FAA7C48-ACCF-45AC-BA19-64C1059A0CDE}" destId="{0522109E-AF67-4BC8-B342-B0C0C33AE492}" srcOrd="1" destOrd="0" presId="urn:microsoft.com/office/officeart/2008/layout/PictureStrips"/>
    <dgm:cxn modelId="{DE0D2057-6ECF-400E-B253-D2FFF253736E}" type="presParOf" srcId="{F68DC8F2-0FB0-4678-AF5D-B30060F6A829}" destId="{F519D6F9-2A33-4B6D-AEA1-1349F58B55D0}" srcOrd="3" destOrd="0" presId="urn:microsoft.com/office/officeart/2008/layout/PictureStrips"/>
    <dgm:cxn modelId="{8D2F03A5-C2FE-4D91-9B70-A70C0D7438B7}" type="presParOf" srcId="{F68DC8F2-0FB0-4678-AF5D-B30060F6A829}" destId="{B3F88EDC-63C1-4423-88D0-E6903A97F34E}" srcOrd="4" destOrd="0" presId="urn:microsoft.com/office/officeart/2008/layout/PictureStrips"/>
    <dgm:cxn modelId="{83098E7B-B107-4F0C-B393-DE8F4B675C67}" type="presParOf" srcId="{B3F88EDC-63C1-4423-88D0-E6903A97F34E}" destId="{36888257-4D4C-426C-ACF5-CFECA711B6CD}" srcOrd="0" destOrd="0" presId="urn:microsoft.com/office/officeart/2008/layout/PictureStrips"/>
    <dgm:cxn modelId="{A129359D-4D7E-423D-B487-EDDE6AB9D93F}" type="presParOf" srcId="{B3F88EDC-63C1-4423-88D0-E6903A97F34E}" destId="{654C16A8-FE30-4865-AAAC-F685468D7182}"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B6E8D-F29B-4BD0-9230-0B9B157D1B8C}"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2A8C7035-671A-428F-B2F5-A29F4D038E92}">
      <dgm:prSet custT="1"/>
      <dgm:spPr/>
      <dgm:t>
        <a:bodyPr/>
        <a:lstStyle/>
        <a:p>
          <a:pPr rtl="0"/>
          <a:r>
            <a:rPr lang="en-US" sz="2500" smtClean="0">
              <a:solidFill>
                <a:schemeClr val="bg2"/>
              </a:solidFill>
            </a:rPr>
            <a:t>Interim progress reports will be issued to students every 6 weeks</a:t>
          </a:r>
          <a:endParaRPr lang="en-US" sz="2500">
            <a:solidFill>
              <a:schemeClr val="bg2"/>
            </a:solidFill>
          </a:endParaRPr>
        </a:p>
      </dgm:t>
    </dgm:pt>
    <dgm:pt modelId="{4CA70CCF-7778-4C54-9FB2-42A50C472B92}" type="parTrans" cxnId="{26642BFF-F19E-40A5-92C4-16D9E2947364}">
      <dgm:prSet/>
      <dgm:spPr/>
      <dgm:t>
        <a:bodyPr/>
        <a:lstStyle/>
        <a:p>
          <a:endParaRPr lang="en-US"/>
        </a:p>
      </dgm:t>
    </dgm:pt>
    <dgm:pt modelId="{99674D53-9021-46BE-B0D8-1501AEAE8B6A}" type="sibTrans" cxnId="{26642BFF-F19E-40A5-92C4-16D9E2947364}">
      <dgm:prSet/>
      <dgm:spPr/>
      <dgm:t>
        <a:bodyPr/>
        <a:lstStyle/>
        <a:p>
          <a:endParaRPr lang="en-US"/>
        </a:p>
      </dgm:t>
    </dgm:pt>
    <dgm:pt modelId="{273A0372-9B9F-465F-81BF-973F40EB783A}">
      <dgm:prSet custT="1"/>
      <dgm:spPr/>
      <dgm:t>
        <a:bodyPr/>
        <a:lstStyle/>
        <a:p>
          <a:pPr rtl="0"/>
          <a:r>
            <a:rPr lang="en-US" sz="2500" smtClean="0">
              <a:solidFill>
                <a:schemeClr val="bg2"/>
              </a:solidFill>
            </a:rPr>
            <a:t>Report cards are issued at the end of S1 and S2; these final grades are reflected on the high school transcript</a:t>
          </a:r>
          <a:endParaRPr lang="en-US" sz="2500">
            <a:solidFill>
              <a:schemeClr val="bg2"/>
            </a:solidFill>
          </a:endParaRPr>
        </a:p>
      </dgm:t>
    </dgm:pt>
    <dgm:pt modelId="{48A1FD6D-B0A1-4D09-8D1F-2BFCC4BBB4A9}" type="parTrans" cxnId="{6FD2E5B3-DDF8-4BFE-BE67-1F07D462F22D}">
      <dgm:prSet/>
      <dgm:spPr/>
      <dgm:t>
        <a:bodyPr/>
        <a:lstStyle/>
        <a:p>
          <a:endParaRPr lang="en-US"/>
        </a:p>
      </dgm:t>
    </dgm:pt>
    <dgm:pt modelId="{D5E880B2-D2CC-40EE-A85A-03877C2F07DB}" type="sibTrans" cxnId="{6FD2E5B3-DDF8-4BFE-BE67-1F07D462F22D}">
      <dgm:prSet/>
      <dgm:spPr/>
      <dgm:t>
        <a:bodyPr/>
        <a:lstStyle/>
        <a:p>
          <a:endParaRPr lang="en-US"/>
        </a:p>
      </dgm:t>
    </dgm:pt>
    <dgm:pt modelId="{1D6FD4A7-2132-4936-B6BB-C6968C202357}">
      <dgm:prSet custT="1"/>
      <dgm:spPr/>
      <dgm:t>
        <a:bodyPr/>
        <a:lstStyle/>
        <a:p>
          <a:pPr rtl="0"/>
          <a:r>
            <a:rPr lang="en-US" sz="2500" dirty="0" smtClean="0">
              <a:solidFill>
                <a:schemeClr val="bg2"/>
              </a:solidFill>
            </a:rPr>
            <a:t>Each course semester is independent of the other; S1 and S2 course grades are NOT averaged</a:t>
          </a:r>
          <a:endParaRPr lang="en-US" sz="2500" dirty="0">
            <a:solidFill>
              <a:schemeClr val="bg2"/>
            </a:solidFill>
          </a:endParaRPr>
        </a:p>
      </dgm:t>
    </dgm:pt>
    <dgm:pt modelId="{855405D6-24B8-40D4-891A-DE04DE9636FF}" type="parTrans" cxnId="{5802131B-A78E-416C-B62C-3EC4411E6396}">
      <dgm:prSet/>
      <dgm:spPr/>
      <dgm:t>
        <a:bodyPr/>
        <a:lstStyle/>
        <a:p>
          <a:endParaRPr lang="en-US"/>
        </a:p>
      </dgm:t>
    </dgm:pt>
    <dgm:pt modelId="{EEDA5D9D-29F4-41C4-A548-A21A164106F9}" type="sibTrans" cxnId="{5802131B-A78E-416C-B62C-3EC4411E6396}">
      <dgm:prSet/>
      <dgm:spPr/>
      <dgm:t>
        <a:bodyPr/>
        <a:lstStyle/>
        <a:p>
          <a:endParaRPr lang="en-US"/>
        </a:p>
      </dgm:t>
    </dgm:pt>
    <dgm:pt modelId="{03C9E1F6-E09B-4697-97A4-92FC16DC3C1C}">
      <dgm:prSet custT="1"/>
      <dgm:spPr/>
      <dgm:t>
        <a:bodyPr/>
        <a:lstStyle/>
        <a:p>
          <a:pPr rtl="0"/>
          <a:r>
            <a:rPr lang="en-US" sz="2500" dirty="0" smtClean="0">
              <a:solidFill>
                <a:schemeClr val="bg2"/>
              </a:solidFill>
            </a:rPr>
            <a:t>Honors and AP courses receive an additional 7 points added to the final </a:t>
          </a:r>
          <a:r>
            <a:rPr lang="en-US" sz="2500" u="sng" dirty="0" smtClean="0">
              <a:solidFill>
                <a:schemeClr val="bg2"/>
              </a:solidFill>
            </a:rPr>
            <a:t>passing</a:t>
          </a:r>
          <a:r>
            <a:rPr lang="en-US" sz="2500" dirty="0" smtClean="0">
              <a:solidFill>
                <a:schemeClr val="bg2"/>
              </a:solidFill>
            </a:rPr>
            <a:t> grade</a:t>
          </a:r>
          <a:endParaRPr lang="en-US" sz="2500" dirty="0">
            <a:solidFill>
              <a:schemeClr val="bg2"/>
            </a:solidFill>
          </a:endParaRPr>
        </a:p>
      </dgm:t>
    </dgm:pt>
    <dgm:pt modelId="{0251E187-519B-432B-8500-774197267AA9}" type="parTrans" cxnId="{99FC9CA2-4A6A-41C0-8BF7-B6CEE1100D56}">
      <dgm:prSet/>
      <dgm:spPr/>
      <dgm:t>
        <a:bodyPr/>
        <a:lstStyle/>
        <a:p>
          <a:endParaRPr lang="en-US"/>
        </a:p>
      </dgm:t>
    </dgm:pt>
    <dgm:pt modelId="{52A1262E-6C29-4F8D-A939-09E90F347D3E}" type="sibTrans" cxnId="{99FC9CA2-4A6A-41C0-8BF7-B6CEE1100D56}">
      <dgm:prSet/>
      <dgm:spPr/>
      <dgm:t>
        <a:bodyPr/>
        <a:lstStyle/>
        <a:p>
          <a:endParaRPr lang="en-US"/>
        </a:p>
      </dgm:t>
    </dgm:pt>
    <dgm:pt modelId="{CE25CEB6-5D9D-4AF3-9A5E-77BB8B199442}">
      <dgm:prSet custT="1"/>
      <dgm:spPr/>
      <dgm:t>
        <a:bodyPr/>
        <a:lstStyle/>
        <a:p>
          <a:pPr rtl="0"/>
          <a:r>
            <a:rPr lang="en-US" sz="2500" dirty="0" smtClean="0">
              <a:solidFill>
                <a:schemeClr val="bg2"/>
              </a:solidFill>
            </a:rPr>
            <a:t>Parents can use Home Access Center (HAC) to track assignments, grades, attendance, discipline, etc. during the semester</a:t>
          </a:r>
          <a:endParaRPr lang="en-US" sz="2500" dirty="0">
            <a:solidFill>
              <a:schemeClr val="bg2"/>
            </a:solidFill>
          </a:endParaRPr>
        </a:p>
      </dgm:t>
    </dgm:pt>
    <dgm:pt modelId="{2DA5A102-B3BE-4020-AA3E-62E9F728F7F0}" type="parTrans" cxnId="{177578C0-DFF3-41FC-B52C-1F3051DE20F4}">
      <dgm:prSet/>
      <dgm:spPr/>
      <dgm:t>
        <a:bodyPr/>
        <a:lstStyle/>
        <a:p>
          <a:endParaRPr lang="en-US"/>
        </a:p>
      </dgm:t>
    </dgm:pt>
    <dgm:pt modelId="{8680A6CC-6028-4042-BC1A-FC4F6697D6D6}" type="sibTrans" cxnId="{177578C0-DFF3-41FC-B52C-1F3051DE20F4}">
      <dgm:prSet/>
      <dgm:spPr/>
      <dgm:t>
        <a:bodyPr/>
        <a:lstStyle/>
        <a:p>
          <a:endParaRPr lang="en-US"/>
        </a:p>
      </dgm:t>
    </dgm:pt>
    <dgm:pt modelId="{F8990BA9-C7F3-4682-84B4-C4525B23AC3A}" type="pres">
      <dgm:prSet presAssocID="{7E6B6E8D-F29B-4BD0-9230-0B9B157D1B8C}" presName="linear" presStyleCnt="0">
        <dgm:presLayoutVars>
          <dgm:animLvl val="lvl"/>
          <dgm:resizeHandles val="exact"/>
        </dgm:presLayoutVars>
      </dgm:prSet>
      <dgm:spPr/>
      <dgm:t>
        <a:bodyPr/>
        <a:lstStyle/>
        <a:p>
          <a:endParaRPr lang="en-US"/>
        </a:p>
      </dgm:t>
    </dgm:pt>
    <dgm:pt modelId="{E272B46C-BCB7-4628-A74D-0B90943C4D11}" type="pres">
      <dgm:prSet presAssocID="{2A8C7035-671A-428F-B2F5-A29F4D038E92}" presName="parentText" presStyleLbl="node1" presStyleIdx="0" presStyleCnt="5">
        <dgm:presLayoutVars>
          <dgm:chMax val="0"/>
          <dgm:bulletEnabled val="1"/>
        </dgm:presLayoutVars>
      </dgm:prSet>
      <dgm:spPr/>
      <dgm:t>
        <a:bodyPr/>
        <a:lstStyle/>
        <a:p>
          <a:endParaRPr lang="en-US"/>
        </a:p>
      </dgm:t>
    </dgm:pt>
    <dgm:pt modelId="{F4AD9645-6283-4B82-9AFE-A41B2D84FE56}" type="pres">
      <dgm:prSet presAssocID="{99674D53-9021-46BE-B0D8-1501AEAE8B6A}" presName="spacer" presStyleCnt="0"/>
      <dgm:spPr/>
    </dgm:pt>
    <dgm:pt modelId="{973FCC04-8D68-4C77-AF57-9E727F7C6377}" type="pres">
      <dgm:prSet presAssocID="{273A0372-9B9F-465F-81BF-973F40EB783A}" presName="parentText" presStyleLbl="node1" presStyleIdx="1" presStyleCnt="5">
        <dgm:presLayoutVars>
          <dgm:chMax val="0"/>
          <dgm:bulletEnabled val="1"/>
        </dgm:presLayoutVars>
      </dgm:prSet>
      <dgm:spPr/>
      <dgm:t>
        <a:bodyPr/>
        <a:lstStyle/>
        <a:p>
          <a:endParaRPr lang="en-US"/>
        </a:p>
      </dgm:t>
    </dgm:pt>
    <dgm:pt modelId="{7DFF6420-F5A8-46DA-B39E-20598716C6EB}" type="pres">
      <dgm:prSet presAssocID="{D5E880B2-D2CC-40EE-A85A-03877C2F07DB}" presName="spacer" presStyleCnt="0"/>
      <dgm:spPr/>
    </dgm:pt>
    <dgm:pt modelId="{1FBC1DFB-5792-4C1F-A0C9-401DFA4E2C73}" type="pres">
      <dgm:prSet presAssocID="{1D6FD4A7-2132-4936-B6BB-C6968C202357}" presName="parentText" presStyleLbl="node1" presStyleIdx="2" presStyleCnt="5">
        <dgm:presLayoutVars>
          <dgm:chMax val="0"/>
          <dgm:bulletEnabled val="1"/>
        </dgm:presLayoutVars>
      </dgm:prSet>
      <dgm:spPr/>
      <dgm:t>
        <a:bodyPr/>
        <a:lstStyle/>
        <a:p>
          <a:endParaRPr lang="en-US"/>
        </a:p>
      </dgm:t>
    </dgm:pt>
    <dgm:pt modelId="{C07C5F37-95E2-45B3-8695-85E305780217}" type="pres">
      <dgm:prSet presAssocID="{EEDA5D9D-29F4-41C4-A548-A21A164106F9}" presName="spacer" presStyleCnt="0"/>
      <dgm:spPr/>
    </dgm:pt>
    <dgm:pt modelId="{D41B2A6A-5769-4DB7-95B4-7011F67BECEB}" type="pres">
      <dgm:prSet presAssocID="{03C9E1F6-E09B-4697-97A4-92FC16DC3C1C}" presName="parentText" presStyleLbl="node1" presStyleIdx="3" presStyleCnt="5">
        <dgm:presLayoutVars>
          <dgm:chMax val="0"/>
          <dgm:bulletEnabled val="1"/>
        </dgm:presLayoutVars>
      </dgm:prSet>
      <dgm:spPr/>
      <dgm:t>
        <a:bodyPr/>
        <a:lstStyle/>
        <a:p>
          <a:endParaRPr lang="en-US"/>
        </a:p>
      </dgm:t>
    </dgm:pt>
    <dgm:pt modelId="{7B16AFFD-C824-4E35-A309-7E860B3F36F6}" type="pres">
      <dgm:prSet presAssocID="{52A1262E-6C29-4F8D-A939-09E90F347D3E}" presName="spacer" presStyleCnt="0"/>
      <dgm:spPr/>
    </dgm:pt>
    <dgm:pt modelId="{577E1AB5-6F2B-4929-B6EF-C7431E7ABEEF}" type="pres">
      <dgm:prSet presAssocID="{CE25CEB6-5D9D-4AF3-9A5E-77BB8B199442}" presName="parentText" presStyleLbl="node1" presStyleIdx="4" presStyleCnt="5">
        <dgm:presLayoutVars>
          <dgm:chMax val="0"/>
          <dgm:bulletEnabled val="1"/>
        </dgm:presLayoutVars>
      </dgm:prSet>
      <dgm:spPr/>
      <dgm:t>
        <a:bodyPr/>
        <a:lstStyle/>
        <a:p>
          <a:endParaRPr lang="en-US"/>
        </a:p>
      </dgm:t>
    </dgm:pt>
  </dgm:ptLst>
  <dgm:cxnLst>
    <dgm:cxn modelId="{26642BFF-F19E-40A5-92C4-16D9E2947364}" srcId="{7E6B6E8D-F29B-4BD0-9230-0B9B157D1B8C}" destId="{2A8C7035-671A-428F-B2F5-A29F4D038E92}" srcOrd="0" destOrd="0" parTransId="{4CA70CCF-7778-4C54-9FB2-42A50C472B92}" sibTransId="{99674D53-9021-46BE-B0D8-1501AEAE8B6A}"/>
    <dgm:cxn modelId="{D1DA9FB5-5999-4F68-9FE7-C881483BA885}" type="presOf" srcId="{CE25CEB6-5D9D-4AF3-9A5E-77BB8B199442}" destId="{577E1AB5-6F2B-4929-B6EF-C7431E7ABEEF}" srcOrd="0" destOrd="0" presId="urn:microsoft.com/office/officeart/2005/8/layout/vList2"/>
    <dgm:cxn modelId="{2034354F-07A4-4D36-843E-8D98C249299D}" type="presOf" srcId="{273A0372-9B9F-465F-81BF-973F40EB783A}" destId="{973FCC04-8D68-4C77-AF57-9E727F7C6377}" srcOrd="0" destOrd="0" presId="urn:microsoft.com/office/officeart/2005/8/layout/vList2"/>
    <dgm:cxn modelId="{6FF8B917-0F4F-4023-9042-6C6BC7CB914A}" type="presOf" srcId="{7E6B6E8D-F29B-4BD0-9230-0B9B157D1B8C}" destId="{F8990BA9-C7F3-4682-84B4-C4525B23AC3A}" srcOrd="0" destOrd="0" presId="urn:microsoft.com/office/officeart/2005/8/layout/vList2"/>
    <dgm:cxn modelId="{30A9DE27-A95E-43C1-B4F8-D1C57C33C680}" type="presOf" srcId="{2A8C7035-671A-428F-B2F5-A29F4D038E92}" destId="{E272B46C-BCB7-4628-A74D-0B90943C4D11}" srcOrd="0" destOrd="0" presId="urn:microsoft.com/office/officeart/2005/8/layout/vList2"/>
    <dgm:cxn modelId="{6FD2E5B3-DDF8-4BFE-BE67-1F07D462F22D}" srcId="{7E6B6E8D-F29B-4BD0-9230-0B9B157D1B8C}" destId="{273A0372-9B9F-465F-81BF-973F40EB783A}" srcOrd="1" destOrd="0" parTransId="{48A1FD6D-B0A1-4D09-8D1F-2BFCC4BBB4A9}" sibTransId="{D5E880B2-D2CC-40EE-A85A-03877C2F07DB}"/>
    <dgm:cxn modelId="{99FC9CA2-4A6A-41C0-8BF7-B6CEE1100D56}" srcId="{7E6B6E8D-F29B-4BD0-9230-0B9B157D1B8C}" destId="{03C9E1F6-E09B-4697-97A4-92FC16DC3C1C}" srcOrd="3" destOrd="0" parTransId="{0251E187-519B-432B-8500-774197267AA9}" sibTransId="{52A1262E-6C29-4F8D-A939-09E90F347D3E}"/>
    <dgm:cxn modelId="{177578C0-DFF3-41FC-B52C-1F3051DE20F4}" srcId="{7E6B6E8D-F29B-4BD0-9230-0B9B157D1B8C}" destId="{CE25CEB6-5D9D-4AF3-9A5E-77BB8B199442}" srcOrd="4" destOrd="0" parTransId="{2DA5A102-B3BE-4020-AA3E-62E9F728F7F0}" sibTransId="{8680A6CC-6028-4042-BC1A-FC4F6697D6D6}"/>
    <dgm:cxn modelId="{A4A68D5D-DECE-4A45-B53D-5D3AC7B0F674}" type="presOf" srcId="{1D6FD4A7-2132-4936-B6BB-C6968C202357}" destId="{1FBC1DFB-5792-4C1F-A0C9-401DFA4E2C73}" srcOrd="0" destOrd="0" presId="urn:microsoft.com/office/officeart/2005/8/layout/vList2"/>
    <dgm:cxn modelId="{5802131B-A78E-416C-B62C-3EC4411E6396}" srcId="{7E6B6E8D-F29B-4BD0-9230-0B9B157D1B8C}" destId="{1D6FD4A7-2132-4936-B6BB-C6968C202357}" srcOrd="2" destOrd="0" parTransId="{855405D6-24B8-40D4-891A-DE04DE9636FF}" sibTransId="{EEDA5D9D-29F4-41C4-A548-A21A164106F9}"/>
    <dgm:cxn modelId="{AEC31A85-8003-4B1A-BF0A-067BAF43A9C2}" type="presOf" srcId="{03C9E1F6-E09B-4697-97A4-92FC16DC3C1C}" destId="{D41B2A6A-5769-4DB7-95B4-7011F67BECEB}" srcOrd="0" destOrd="0" presId="urn:microsoft.com/office/officeart/2005/8/layout/vList2"/>
    <dgm:cxn modelId="{41239087-8102-4E1C-B4EA-D164BC8BBFEE}" type="presParOf" srcId="{F8990BA9-C7F3-4682-84B4-C4525B23AC3A}" destId="{E272B46C-BCB7-4628-A74D-0B90943C4D11}" srcOrd="0" destOrd="0" presId="urn:microsoft.com/office/officeart/2005/8/layout/vList2"/>
    <dgm:cxn modelId="{606472A2-29F9-4CBF-A528-E7A81E91F719}" type="presParOf" srcId="{F8990BA9-C7F3-4682-84B4-C4525B23AC3A}" destId="{F4AD9645-6283-4B82-9AFE-A41B2D84FE56}" srcOrd="1" destOrd="0" presId="urn:microsoft.com/office/officeart/2005/8/layout/vList2"/>
    <dgm:cxn modelId="{0939293F-0604-4BCD-8C74-5A189CB0EDF1}" type="presParOf" srcId="{F8990BA9-C7F3-4682-84B4-C4525B23AC3A}" destId="{973FCC04-8D68-4C77-AF57-9E727F7C6377}" srcOrd="2" destOrd="0" presId="urn:microsoft.com/office/officeart/2005/8/layout/vList2"/>
    <dgm:cxn modelId="{226138B2-B7E7-4C8D-86ED-C5F7DA58245E}" type="presParOf" srcId="{F8990BA9-C7F3-4682-84B4-C4525B23AC3A}" destId="{7DFF6420-F5A8-46DA-B39E-20598716C6EB}" srcOrd="3" destOrd="0" presId="urn:microsoft.com/office/officeart/2005/8/layout/vList2"/>
    <dgm:cxn modelId="{FE1EE29A-CCE8-4A81-BF07-207AA8D973C7}" type="presParOf" srcId="{F8990BA9-C7F3-4682-84B4-C4525B23AC3A}" destId="{1FBC1DFB-5792-4C1F-A0C9-401DFA4E2C73}" srcOrd="4" destOrd="0" presId="urn:microsoft.com/office/officeart/2005/8/layout/vList2"/>
    <dgm:cxn modelId="{7700CA39-2581-43D5-885A-33A407D55799}" type="presParOf" srcId="{F8990BA9-C7F3-4682-84B4-C4525B23AC3A}" destId="{C07C5F37-95E2-45B3-8695-85E305780217}" srcOrd="5" destOrd="0" presId="urn:microsoft.com/office/officeart/2005/8/layout/vList2"/>
    <dgm:cxn modelId="{CD737CD1-0942-40E9-B415-F5B1992372D4}" type="presParOf" srcId="{F8990BA9-C7F3-4682-84B4-C4525B23AC3A}" destId="{D41B2A6A-5769-4DB7-95B4-7011F67BECEB}" srcOrd="6" destOrd="0" presId="urn:microsoft.com/office/officeart/2005/8/layout/vList2"/>
    <dgm:cxn modelId="{A5611454-D2A3-4975-8015-389748231048}" type="presParOf" srcId="{F8990BA9-C7F3-4682-84B4-C4525B23AC3A}" destId="{7B16AFFD-C824-4E35-A309-7E860B3F36F6}" srcOrd="7" destOrd="0" presId="urn:microsoft.com/office/officeart/2005/8/layout/vList2"/>
    <dgm:cxn modelId="{056BFBBA-1627-4D72-BE80-008BE9BCDEB3}" type="presParOf" srcId="{F8990BA9-C7F3-4682-84B4-C4525B23AC3A}" destId="{577E1AB5-6F2B-4929-B6EF-C7431E7ABE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28F8-A920-493F-A25C-BDEA33C3EC3D}">
      <dsp:nvSpPr>
        <dsp:cNvPr id="0" name=""/>
        <dsp:cNvSpPr/>
      </dsp:nvSpPr>
      <dsp:spPr>
        <a:xfrm>
          <a:off x="0" y="0"/>
          <a:ext cx="8077200" cy="2194560"/>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9D065D9-2CE4-47E7-8F04-CE627B8E0E58}">
      <dsp:nvSpPr>
        <dsp:cNvPr id="0" name=""/>
        <dsp:cNvSpPr/>
      </dsp:nvSpPr>
      <dsp:spPr>
        <a:xfrm>
          <a:off x="242315" y="292608"/>
          <a:ext cx="2372677" cy="1609344"/>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C3318F-FD1C-4F29-920F-457E53A864CF}">
      <dsp:nvSpPr>
        <dsp:cNvPr id="0" name=""/>
        <dsp:cNvSpPr/>
      </dsp:nvSpPr>
      <dsp:spPr>
        <a:xfrm rot="10800000">
          <a:off x="242315" y="2194559"/>
          <a:ext cx="2372677" cy="2682240"/>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Kellen  Kuglar                              </a:t>
          </a:r>
          <a:r>
            <a:rPr lang="en-US" sz="2800" b="1" kern="1200" dirty="0" smtClean="0">
              <a:solidFill>
                <a:schemeClr val="bg2"/>
              </a:solidFill>
            </a:rPr>
            <a:t>A – C</a:t>
          </a:r>
          <a:endParaRPr lang="en-US" sz="2800" b="1" kern="1200" dirty="0">
            <a:solidFill>
              <a:schemeClr val="bg2"/>
            </a:solidFill>
          </a:endParaRPr>
        </a:p>
      </dsp:txBody>
      <dsp:txXfrm rot="10800000">
        <a:off x="315283" y="2194559"/>
        <a:ext cx="2226741" cy="2609272"/>
      </dsp:txXfrm>
    </dsp:sp>
    <dsp:sp modelId="{D0D601E9-C7AF-40BB-ADA2-8923EA1ACF48}">
      <dsp:nvSpPr>
        <dsp:cNvPr id="0" name=""/>
        <dsp:cNvSpPr/>
      </dsp:nvSpPr>
      <dsp:spPr>
        <a:xfrm>
          <a:off x="2852261" y="292608"/>
          <a:ext cx="2372677" cy="1609344"/>
        </a:xfrm>
        <a:prstGeom prst="roundRect">
          <a:avLst>
            <a:gd name="adj" fmla="val 10000"/>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E7CFBF-BD33-4A9A-A824-C7341299A25E}">
      <dsp:nvSpPr>
        <dsp:cNvPr id="0" name=""/>
        <dsp:cNvSpPr/>
      </dsp:nvSpPr>
      <dsp:spPr>
        <a:xfrm rot="10800000">
          <a:off x="2852261" y="2194559"/>
          <a:ext cx="2372677" cy="2682240"/>
        </a:xfrm>
        <a:prstGeom prst="round2SameRect">
          <a:avLst>
            <a:gd name="adj1" fmla="val 10500"/>
            <a:gd name="adj2" fmla="val 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1">
          <a:noAutofit/>
        </a:bodyPr>
        <a:lstStyle/>
        <a:p>
          <a:pPr lvl="0" algn="ctr" defTabSz="1289050">
            <a:lnSpc>
              <a:spcPct val="90000"/>
            </a:lnSpc>
            <a:spcBef>
              <a:spcPct val="0"/>
            </a:spcBef>
            <a:spcAft>
              <a:spcPct val="35000"/>
            </a:spcAft>
          </a:pPr>
          <a:r>
            <a:rPr lang="en-US" sz="2900" kern="1200" dirty="0" smtClean="0">
              <a:solidFill>
                <a:schemeClr val="bg2"/>
              </a:solidFill>
            </a:rPr>
            <a:t>Laura</a:t>
          </a:r>
        </a:p>
        <a:p>
          <a:pPr lvl="0" algn="ctr" defTabSz="1289050">
            <a:lnSpc>
              <a:spcPct val="90000"/>
            </a:lnSpc>
            <a:spcBef>
              <a:spcPct val="0"/>
            </a:spcBef>
            <a:spcAft>
              <a:spcPct val="35000"/>
            </a:spcAft>
          </a:pPr>
          <a:r>
            <a:rPr lang="en-US" sz="2900" kern="1200" dirty="0" smtClean="0">
              <a:solidFill>
                <a:schemeClr val="bg2"/>
              </a:solidFill>
            </a:rPr>
            <a:t>Ashby     </a:t>
          </a:r>
        </a:p>
        <a:p>
          <a:pPr lvl="0" algn="ctr" defTabSz="1289050">
            <a:lnSpc>
              <a:spcPct val="90000"/>
            </a:lnSpc>
            <a:spcBef>
              <a:spcPct val="0"/>
            </a:spcBef>
            <a:spcAft>
              <a:spcPct val="35000"/>
            </a:spcAft>
          </a:pPr>
          <a:r>
            <a:rPr lang="en-US" sz="2800" b="1" kern="1200" dirty="0" smtClean="0">
              <a:solidFill>
                <a:schemeClr val="bg2"/>
              </a:solidFill>
            </a:rPr>
            <a:t>D– I</a:t>
          </a:r>
          <a:endParaRPr lang="en-US" sz="2800" b="1" kern="1200" dirty="0">
            <a:solidFill>
              <a:schemeClr val="bg2"/>
            </a:solidFill>
          </a:endParaRPr>
        </a:p>
      </dsp:txBody>
      <dsp:txXfrm rot="10800000">
        <a:off x="2925229" y="2194559"/>
        <a:ext cx="2226741" cy="2609272"/>
      </dsp:txXfrm>
    </dsp:sp>
    <dsp:sp modelId="{2EDDA36D-E964-47F2-84F0-1C2302A6F9D2}">
      <dsp:nvSpPr>
        <dsp:cNvPr id="0" name=""/>
        <dsp:cNvSpPr/>
      </dsp:nvSpPr>
      <dsp:spPr>
        <a:xfrm>
          <a:off x="5867400" y="365760"/>
          <a:ext cx="1562289" cy="1463038"/>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B6C9765-2238-4103-A880-956356A2A43E}">
      <dsp:nvSpPr>
        <dsp:cNvPr id="0" name=""/>
        <dsp:cNvSpPr/>
      </dsp:nvSpPr>
      <dsp:spPr>
        <a:xfrm rot="10800000">
          <a:off x="5462206" y="2194559"/>
          <a:ext cx="2372677" cy="2682240"/>
        </a:xfrm>
        <a:prstGeom prst="round2SameRect">
          <a:avLst>
            <a:gd name="adj1" fmla="val 10500"/>
            <a:gd name="adj2" fmla="val 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Andy Alhadeff      J</a:t>
          </a:r>
          <a:r>
            <a:rPr lang="en-US" sz="2600" b="1" kern="1200" dirty="0" smtClean="0">
              <a:solidFill>
                <a:schemeClr val="bg2"/>
              </a:solidFill>
            </a:rPr>
            <a:t> - </a:t>
          </a:r>
          <a:r>
            <a:rPr lang="en-US" sz="2600" b="1" kern="1200" dirty="0" err="1" smtClean="0">
              <a:solidFill>
                <a:schemeClr val="bg2"/>
              </a:solidFill>
            </a:rPr>
            <a:t>Mah</a:t>
          </a:r>
          <a:endParaRPr lang="en-US" sz="2600" b="1" kern="1200" dirty="0">
            <a:solidFill>
              <a:schemeClr val="bg2"/>
            </a:solidFill>
          </a:endParaRPr>
        </a:p>
      </dsp:txBody>
      <dsp:txXfrm rot="10800000">
        <a:off x="5535174" y="2194559"/>
        <a:ext cx="2226741" cy="260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28F8-A920-493F-A25C-BDEA33C3EC3D}">
      <dsp:nvSpPr>
        <dsp:cNvPr id="0" name=""/>
        <dsp:cNvSpPr/>
      </dsp:nvSpPr>
      <dsp:spPr>
        <a:xfrm>
          <a:off x="0" y="0"/>
          <a:ext cx="8077200" cy="2194560"/>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9D065D9-2CE4-47E7-8F04-CE627B8E0E58}">
      <dsp:nvSpPr>
        <dsp:cNvPr id="0" name=""/>
        <dsp:cNvSpPr/>
      </dsp:nvSpPr>
      <dsp:spPr>
        <a:xfrm>
          <a:off x="242315" y="292608"/>
          <a:ext cx="2372677" cy="1609344"/>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C3318F-FD1C-4F29-920F-457E53A864CF}">
      <dsp:nvSpPr>
        <dsp:cNvPr id="0" name=""/>
        <dsp:cNvSpPr/>
      </dsp:nvSpPr>
      <dsp:spPr>
        <a:xfrm rot="10800000">
          <a:off x="242315" y="2194559"/>
          <a:ext cx="2372677" cy="2682240"/>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Renee  Ferrerio                             Mai</a:t>
          </a:r>
          <a:r>
            <a:rPr lang="en-US" sz="2800" b="1" kern="1200" dirty="0" smtClean="0">
              <a:solidFill>
                <a:schemeClr val="bg2"/>
              </a:solidFill>
            </a:rPr>
            <a:t> – N</a:t>
          </a:r>
          <a:endParaRPr lang="en-US" sz="2800" b="1" kern="1200" dirty="0">
            <a:solidFill>
              <a:schemeClr val="bg2"/>
            </a:solidFill>
          </a:endParaRPr>
        </a:p>
      </dsp:txBody>
      <dsp:txXfrm rot="10800000">
        <a:off x="315283" y="2194559"/>
        <a:ext cx="2226741" cy="2609272"/>
      </dsp:txXfrm>
    </dsp:sp>
    <dsp:sp modelId="{D0D601E9-C7AF-40BB-ADA2-8923EA1ACF48}">
      <dsp:nvSpPr>
        <dsp:cNvPr id="0" name=""/>
        <dsp:cNvSpPr/>
      </dsp:nvSpPr>
      <dsp:spPr>
        <a:xfrm>
          <a:off x="2852261" y="292608"/>
          <a:ext cx="2372677" cy="1609344"/>
        </a:xfrm>
        <a:prstGeom prst="roundRect">
          <a:avLst>
            <a:gd name="adj" fmla="val 10000"/>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E7CFBF-BD33-4A9A-A824-C7341299A25E}">
      <dsp:nvSpPr>
        <dsp:cNvPr id="0" name=""/>
        <dsp:cNvSpPr/>
      </dsp:nvSpPr>
      <dsp:spPr>
        <a:xfrm rot="10800000">
          <a:off x="2852261" y="2194559"/>
          <a:ext cx="2372677" cy="2682240"/>
        </a:xfrm>
        <a:prstGeom prst="round2SameRect">
          <a:avLst>
            <a:gd name="adj1" fmla="val 10500"/>
            <a:gd name="adj2" fmla="val 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1">
          <a:noAutofit/>
        </a:bodyPr>
        <a:lstStyle/>
        <a:p>
          <a:pPr lvl="0" algn="ctr" defTabSz="1289050">
            <a:lnSpc>
              <a:spcPct val="90000"/>
            </a:lnSpc>
            <a:spcBef>
              <a:spcPct val="0"/>
            </a:spcBef>
            <a:spcAft>
              <a:spcPct val="35000"/>
            </a:spcAft>
          </a:pPr>
          <a:r>
            <a:rPr lang="en-US" sz="2900" kern="1200" dirty="0" smtClean="0">
              <a:solidFill>
                <a:schemeClr val="bg2"/>
              </a:solidFill>
            </a:rPr>
            <a:t>Allyson Carvell</a:t>
          </a:r>
        </a:p>
        <a:p>
          <a:pPr lvl="0" algn="ctr" defTabSz="1289050">
            <a:lnSpc>
              <a:spcPct val="90000"/>
            </a:lnSpc>
            <a:spcBef>
              <a:spcPct val="0"/>
            </a:spcBef>
            <a:spcAft>
              <a:spcPct val="35000"/>
            </a:spcAft>
          </a:pPr>
          <a:r>
            <a:rPr lang="en-US" sz="2800" b="1" kern="1200" dirty="0" smtClean="0">
              <a:solidFill>
                <a:schemeClr val="bg2"/>
              </a:solidFill>
            </a:rPr>
            <a:t>O-</a:t>
          </a:r>
          <a:r>
            <a:rPr lang="en-US" sz="2800" b="1" kern="1200" dirty="0" err="1" smtClean="0">
              <a:solidFill>
                <a:schemeClr val="bg2"/>
              </a:solidFill>
            </a:rPr>
            <a:t>Sj</a:t>
          </a:r>
          <a:endParaRPr lang="en-US" sz="2800" b="1" kern="1200" dirty="0">
            <a:solidFill>
              <a:schemeClr val="bg2"/>
            </a:solidFill>
          </a:endParaRPr>
        </a:p>
      </dsp:txBody>
      <dsp:txXfrm rot="10800000">
        <a:off x="2925229" y="2194559"/>
        <a:ext cx="2226741" cy="2609272"/>
      </dsp:txXfrm>
    </dsp:sp>
    <dsp:sp modelId="{2EDDA36D-E964-47F2-84F0-1C2302A6F9D2}">
      <dsp:nvSpPr>
        <dsp:cNvPr id="0" name=""/>
        <dsp:cNvSpPr/>
      </dsp:nvSpPr>
      <dsp:spPr>
        <a:xfrm>
          <a:off x="5791190" y="373389"/>
          <a:ext cx="1562289" cy="1463038"/>
        </a:xfrm>
        <a:prstGeom prst="roundRect">
          <a:avLst>
            <a:gd name="adj" fmla="val 10000"/>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B6C9765-2238-4103-A880-956356A2A43E}">
      <dsp:nvSpPr>
        <dsp:cNvPr id="0" name=""/>
        <dsp:cNvSpPr/>
      </dsp:nvSpPr>
      <dsp:spPr>
        <a:xfrm rot="10800000">
          <a:off x="5462206" y="2194559"/>
          <a:ext cx="2372677" cy="2682240"/>
        </a:xfrm>
        <a:prstGeom prst="round2SameRect">
          <a:avLst>
            <a:gd name="adj1" fmla="val 10500"/>
            <a:gd name="adj2" fmla="val 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Letitia Graham</a:t>
          </a:r>
        </a:p>
        <a:p>
          <a:pPr lvl="0" algn="ctr" defTabSz="1333500">
            <a:lnSpc>
              <a:spcPct val="90000"/>
            </a:lnSpc>
            <a:spcBef>
              <a:spcPct val="0"/>
            </a:spcBef>
            <a:spcAft>
              <a:spcPct val="35000"/>
            </a:spcAft>
          </a:pPr>
          <a:r>
            <a:rPr lang="en-US" sz="2600" b="1" kern="1200" dirty="0" err="1" smtClean="0">
              <a:solidFill>
                <a:schemeClr val="bg2"/>
              </a:solidFill>
            </a:rPr>
            <a:t>Sk</a:t>
          </a:r>
          <a:r>
            <a:rPr lang="en-US" sz="2600" b="1" kern="1200" dirty="0" smtClean="0">
              <a:solidFill>
                <a:schemeClr val="bg2"/>
              </a:solidFill>
            </a:rPr>
            <a:t> - Z</a:t>
          </a:r>
          <a:endParaRPr lang="en-US" sz="2600" b="1" kern="1200" dirty="0">
            <a:solidFill>
              <a:schemeClr val="bg2"/>
            </a:solidFill>
          </a:endParaRPr>
        </a:p>
      </dsp:txBody>
      <dsp:txXfrm rot="10800000">
        <a:off x="5535174" y="2194559"/>
        <a:ext cx="2226741" cy="2609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28F8-A920-493F-A25C-BDEA33C3EC3D}">
      <dsp:nvSpPr>
        <dsp:cNvPr id="0" name=""/>
        <dsp:cNvSpPr/>
      </dsp:nvSpPr>
      <dsp:spPr>
        <a:xfrm>
          <a:off x="0" y="0"/>
          <a:ext cx="8077200" cy="2194560"/>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9D065D9-2CE4-47E7-8F04-CE627B8E0E58}">
      <dsp:nvSpPr>
        <dsp:cNvPr id="0" name=""/>
        <dsp:cNvSpPr/>
      </dsp:nvSpPr>
      <dsp:spPr>
        <a:xfrm>
          <a:off x="242315" y="292608"/>
          <a:ext cx="2372677" cy="1609344"/>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C3318F-FD1C-4F29-920F-457E53A864CF}">
      <dsp:nvSpPr>
        <dsp:cNvPr id="0" name=""/>
        <dsp:cNvSpPr/>
      </dsp:nvSpPr>
      <dsp:spPr>
        <a:xfrm rot="10800000">
          <a:off x="261463" y="2194559"/>
          <a:ext cx="2372677" cy="2682240"/>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Meg</a:t>
          </a:r>
        </a:p>
        <a:p>
          <a:pPr lvl="0" algn="ctr" defTabSz="1333500">
            <a:lnSpc>
              <a:spcPct val="90000"/>
            </a:lnSpc>
            <a:spcBef>
              <a:spcPct val="0"/>
            </a:spcBef>
            <a:spcAft>
              <a:spcPct val="35000"/>
            </a:spcAft>
          </a:pPr>
          <a:r>
            <a:rPr lang="en-US" sz="3000" kern="1200" dirty="0" smtClean="0">
              <a:solidFill>
                <a:schemeClr val="bg2"/>
              </a:solidFill>
            </a:rPr>
            <a:t>Ryan</a:t>
          </a:r>
        </a:p>
        <a:p>
          <a:pPr lvl="0" algn="ctr" defTabSz="1333500">
            <a:lnSpc>
              <a:spcPct val="90000"/>
            </a:lnSpc>
            <a:spcBef>
              <a:spcPct val="0"/>
            </a:spcBef>
            <a:spcAft>
              <a:spcPct val="35000"/>
            </a:spcAft>
          </a:pPr>
          <a:r>
            <a:rPr lang="en-US" sz="3000" b="1" kern="1200" dirty="0" smtClean="0">
              <a:solidFill>
                <a:schemeClr val="bg2"/>
              </a:solidFill>
            </a:rPr>
            <a:t>Counseling Secretary</a:t>
          </a:r>
          <a:endParaRPr lang="en-US" sz="2800" b="1" kern="1200" dirty="0">
            <a:solidFill>
              <a:schemeClr val="bg2"/>
            </a:solidFill>
          </a:endParaRPr>
        </a:p>
      </dsp:txBody>
      <dsp:txXfrm rot="10800000">
        <a:off x="334431" y="2194559"/>
        <a:ext cx="2226741" cy="2609272"/>
      </dsp:txXfrm>
    </dsp:sp>
    <dsp:sp modelId="{D0D601E9-C7AF-40BB-ADA2-8923EA1ACF48}">
      <dsp:nvSpPr>
        <dsp:cNvPr id="0" name=""/>
        <dsp:cNvSpPr/>
      </dsp:nvSpPr>
      <dsp:spPr>
        <a:xfrm>
          <a:off x="2895598" y="304798"/>
          <a:ext cx="2286003" cy="1584962"/>
        </a:xfrm>
        <a:prstGeom prst="roundRect">
          <a:avLst>
            <a:gd name="adj" fmla="val 10000"/>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E7CFBF-BD33-4A9A-A824-C7341299A25E}">
      <dsp:nvSpPr>
        <dsp:cNvPr id="0" name=""/>
        <dsp:cNvSpPr/>
      </dsp:nvSpPr>
      <dsp:spPr>
        <a:xfrm rot="10800000">
          <a:off x="2852261" y="2194559"/>
          <a:ext cx="2372677" cy="2682240"/>
        </a:xfrm>
        <a:prstGeom prst="round2SameRect">
          <a:avLst>
            <a:gd name="adj1" fmla="val 10500"/>
            <a:gd name="adj2" fmla="val 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1">
          <a:noAutofit/>
        </a:bodyPr>
        <a:lstStyle/>
        <a:p>
          <a:pPr lvl="0" algn="ctr" defTabSz="1289050">
            <a:lnSpc>
              <a:spcPct val="90000"/>
            </a:lnSpc>
            <a:spcBef>
              <a:spcPct val="0"/>
            </a:spcBef>
            <a:spcAft>
              <a:spcPct val="35000"/>
            </a:spcAft>
          </a:pPr>
          <a:r>
            <a:rPr lang="en-US" sz="2900" kern="1200" dirty="0" smtClean="0">
              <a:solidFill>
                <a:schemeClr val="bg2"/>
              </a:solidFill>
            </a:rPr>
            <a:t>Cathy Boatwright</a:t>
          </a:r>
        </a:p>
        <a:p>
          <a:pPr lvl="0" algn="ctr" defTabSz="1289050">
            <a:lnSpc>
              <a:spcPct val="90000"/>
            </a:lnSpc>
            <a:spcBef>
              <a:spcPct val="0"/>
            </a:spcBef>
            <a:spcAft>
              <a:spcPct val="35000"/>
            </a:spcAft>
          </a:pPr>
          <a:r>
            <a:rPr lang="en-US" sz="2800" b="1" kern="1200" dirty="0" smtClean="0">
              <a:solidFill>
                <a:schemeClr val="bg2"/>
              </a:solidFill>
            </a:rPr>
            <a:t>Registrar &amp; Records Coordinator</a:t>
          </a:r>
          <a:endParaRPr lang="en-US" sz="2800" b="1" kern="1200" dirty="0">
            <a:solidFill>
              <a:schemeClr val="bg2"/>
            </a:solidFill>
          </a:endParaRPr>
        </a:p>
      </dsp:txBody>
      <dsp:txXfrm rot="10800000">
        <a:off x="2925229" y="2194559"/>
        <a:ext cx="2226741" cy="2609272"/>
      </dsp:txXfrm>
    </dsp:sp>
    <dsp:sp modelId="{2EDDA36D-E964-47F2-84F0-1C2302A6F9D2}">
      <dsp:nvSpPr>
        <dsp:cNvPr id="0" name=""/>
        <dsp:cNvSpPr/>
      </dsp:nvSpPr>
      <dsp:spPr>
        <a:xfrm>
          <a:off x="5562594" y="352427"/>
          <a:ext cx="2058202" cy="1642110"/>
        </a:xfrm>
        <a:prstGeom prst="roundRect">
          <a:avLst>
            <a:gd name="adj" fmla="val 10000"/>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B6C9765-2238-4103-A880-956356A2A43E}">
      <dsp:nvSpPr>
        <dsp:cNvPr id="0" name=""/>
        <dsp:cNvSpPr/>
      </dsp:nvSpPr>
      <dsp:spPr>
        <a:xfrm rot="10800000">
          <a:off x="5462206" y="2194559"/>
          <a:ext cx="2372677" cy="2682240"/>
        </a:xfrm>
        <a:prstGeom prst="round2SameRect">
          <a:avLst>
            <a:gd name="adj1" fmla="val 10500"/>
            <a:gd name="adj2" fmla="val 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1">
          <a:noAutofit/>
        </a:bodyPr>
        <a:lstStyle/>
        <a:p>
          <a:pPr lvl="0" algn="ctr" defTabSz="1333500">
            <a:lnSpc>
              <a:spcPct val="90000"/>
            </a:lnSpc>
            <a:spcBef>
              <a:spcPct val="0"/>
            </a:spcBef>
            <a:spcAft>
              <a:spcPct val="35000"/>
            </a:spcAft>
          </a:pPr>
          <a:r>
            <a:rPr lang="en-US" sz="3000" kern="1200" dirty="0" smtClean="0">
              <a:solidFill>
                <a:schemeClr val="bg2"/>
              </a:solidFill>
            </a:rPr>
            <a:t>Alicia McClung </a:t>
          </a:r>
        </a:p>
        <a:p>
          <a:pPr lvl="0" algn="ctr" defTabSz="1333500">
            <a:lnSpc>
              <a:spcPct val="90000"/>
            </a:lnSpc>
            <a:spcBef>
              <a:spcPct val="0"/>
            </a:spcBef>
            <a:spcAft>
              <a:spcPct val="35000"/>
            </a:spcAft>
          </a:pPr>
          <a:r>
            <a:rPr lang="en-US" sz="3000" b="1" kern="1200" dirty="0" smtClean="0">
              <a:solidFill>
                <a:schemeClr val="bg2"/>
              </a:solidFill>
            </a:rPr>
            <a:t>School Social Worker</a:t>
          </a:r>
          <a:endParaRPr lang="en-US" sz="2600" b="1" kern="1200" dirty="0">
            <a:solidFill>
              <a:schemeClr val="bg2"/>
            </a:solidFill>
          </a:endParaRPr>
        </a:p>
      </dsp:txBody>
      <dsp:txXfrm rot="10800000">
        <a:off x="5535174" y="2194559"/>
        <a:ext cx="2226741" cy="2609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F2501-D857-4EDE-AEA9-118177645C01}">
      <dsp:nvSpPr>
        <dsp:cNvPr id="0" name=""/>
        <dsp:cNvSpPr/>
      </dsp:nvSpPr>
      <dsp:spPr>
        <a:xfrm>
          <a:off x="0" y="444629"/>
          <a:ext cx="8610600" cy="3685500"/>
        </a:xfrm>
        <a:prstGeom prst="rect">
          <a:avLst/>
        </a:prstGeom>
        <a:solidFill>
          <a:schemeClr val="bg1">
            <a:lumMod val="75000"/>
            <a:alpha val="9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41528" rIns="66827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4 English</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4 Mathematics</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4 Science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3 Social Studies</a:t>
          </a:r>
          <a:endParaRPr lang="en-US" sz="2600" kern="1200" dirty="0"/>
        </a:p>
        <a:p>
          <a:pPr marL="228600" lvl="1" indent="-228600" algn="l" defTabSz="1155700" rtl="0">
            <a:lnSpc>
              <a:spcPct val="90000"/>
            </a:lnSpc>
            <a:spcBef>
              <a:spcPct val="0"/>
            </a:spcBef>
            <a:spcAft>
              <a:spcPct val="15000"/>
            </a:spcAft>
            <a:buChar char="••"/>
          </a:pPr>
          <a:r>
            <a:rPr lang="en-US" sz="2600" kern="1200" smtClean="0"/>
            <a:t>1 Health/Physical Education</a:t>
          </a:r>
          <a:endParaRPr lang="en-US" sz="2600" kern="1200"/>
        </a:p>
        <a:p>
          <a:pPr marL="228600" lvl="1" indent="-228600" algn="l" defTabSz="1155700" rtl="0">
            <a:lnSpc>
              <a:spcPct val="90000"/>
            </a:lnSpc>
            <a:spcBef>
              <a:spcPct val="0"/>
            </a:spcBef>
            <a:spcAft>
              <a:spcPct val="15000"/>
            </a:spcAft>
            <a:buChar char="••"/>
          </a:pPr>
          <a:r>
            <a:rPr lang="en-US" sz="2600" kern="1200" smtClean="0"/>
            <a:t>3 CTAE and/or World Language and/or Fine Arts</a:t>
          </a:r>
          <a:endParaRPr lang="en-US" sz="2600" kern="1200"/>
        </a:p>
        <a:p>
          <a:pPr marL="228600" lvl="1" indent="-228600" algn="l" defTabSz="1155700" rtl="0">
            <a:lnSpc>
              <a:spcPct val="90000"/>
            </a:lnSpc>
            <a:spcBef>
              <a:spcPct val="0"/>
            </a:spcBef>
            <a:spcAft>
              <a:spcPct val="15000"/>
            </a:spcAft>
            <a:buChar char="••"/>
          </a:pPr>
          <a:r>
            <a:rPr lang="en-US" sz="2600" kern="1200" smtClean="0"/>
            <a:t>4 additional elective units</a:t>
          </a:r>
          <a:endParaRPr lang="en-US" sz="2600" kern="1200"/>
        </a:p>
      </dsp:txBody>
      <dsp:txXfrm>
        <a:off x="0" y="444629"/>
        <a:ext cx="8610600" cy="3685500"/>
      </dsp:txXfrm>
    </dsp:sp>
    <dsp:sp modelId="{71977B7B-2E2D-47F5-A6A1-623765609EB6}">
      <dsp:nvSpPr>
        <dsp:cNvPr id="0" name=""/>
        <dsp:cNvSpPr/>
      </dsp:nvSpPr>
      <dsp:spPr>
        <a:xfrm>
          <a:off x="430530" y="60869"/>
          <a:ext cx="6824727" cy="767520"/>
        </a:xfrm>
        <a:prstGeom prst="roundRect">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155700" rtl="0">
            <a:lnSpc>
              <a:spcPct val="90000"/>
            </a:lnSpc>
            <a:spcBef>
              <a:spcPct val="0"/>
            </a:spcBef>
            <a:spcAft>
              <a:spcPct val="35000"/>
            </a:spcAft>
          </a:pPr>
          <a:r>
            <a:rPr lang="en-US" sz="2600" kern="1200" dirty="0" smtClean="0"/>
            <a:t>Students must earn a total of 23 credits:</a:t>
          </a:r>
          <a:endParaRPr lang="en-US" sz="2600" kern="1200" dirty="0"/>
        </a:p>
      </dsp:txBody>
      <dsp:txXfrm>
        <a:off x="467997" y="98336"/>
        <a:ext cx="6749793"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36BAB-F622-4BC1-8DCD-05A731138840}">
      <dsp:nvSpPr>
        <dsp:cNvPr id="0" name=""/>
        <dsp:cNvSpPr/>
      </dsp:nvSpPr>
      <dsp:spPr>
        <a:xfrm>
          <a:off x="1098784" y="283068"/>
          <a:ext cx="6413030" cy="1181855"/>
        </a:xfrm>
        <a:prstGeom prst="rect">
          <a:avLst/>
        </a:prstGeom>
        <a:solidFill>
          <a:schemeClr val="bg1">
            <a:lumMod val="95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51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Students earn credit for a course by earning a passing grade (70 or higher) in the course.</a:t>
          </a:r>
          <a:endParaRPr lang="en-US" sz="2500" kern="1200" dirty="0"/>
        </a:p>
      </dsp:txBody>
      <dsp:txXfrm>
        <a:off x="1098784" y="283068"/>
        <a:ext cx="6413030" cy="1181855"/>
      </dsp:txXfrm>
    </dsp:sp>
    <dsp:sp modelId="{02E55922-96C9-4AB7-A64B-C6D9B0047979}">
      <dsp:nvSpPr>
        <dsp:cNvPr id="0" name=""/>
        <dsp:cNvSpPr/>
      </dsp:nvSpPr>
      <dsp:spPr>
        <a:xfrm>
          <a:off x="870165" y="125497"/>
          <a:ext cx="827298" cy="1240948"/>
        </a:xfrm>
        <a:prstGeom prst="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33EC29-63F2-45A8-BED7-3AA855473A7E}">
      <dsp:nvSpPr>
        <dsp:cNvPr id="0" name=""/>
        <dsp:cNvSpPr/>
      </dsp:nvSpPr>
      <dsp:spPr>
        <a:xfrm>
          <a:off x="1080707" y="1600180"/>
          <a:ext cx="6449185" cy="1925490"/>
        </a:xfrm>
        <a:prstGeom prst="rect">
          <a:avLst/>
        </a:prstGeom>
        <a:solidFill>
          <a:schemeClr val="bg1">
            <a:lumMod val="95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510" tIns="95250" rIns="95250" bIns="95250" numCol="1" spcCol="1270" anchor="t" anchorCtr="0">
          <a:noAutofit/>
        </a:bodyPr>
        <a:lstStyle/>
        <a:p>
          <a:pPr lvl="0" algn="l" defTabSz="1111250" rtl="0">
            <a:lnSpc>
              <a:spcPct val="100000"/>
            </a:lnSpc>
            <a:spcBef>
              <a:spcPct val="0"/>
            </a:spcBef>
            <a:spcAft>
              <a:spcPts val="0"/>
            </a:spcAft>
          </a:pPr>
          <a:r>
            <a:rPr lang="en-US" sz="2500" b="1" u="sng" kern="1200" smtClean="0"/>
            <a:t>Grading </a:t>
          </a:r>
          <a:r>
            <a:rPr lang="en-US" sz="2500" b="1" u="sng" kern="1200" dirty="0" smtClean="0"/>
            <a:t>Scale:</a:t>
          </a:r>
          <a:endParaRPr lang="en-US" sz="2500" b="1" u="sng" kern="1200" dirty="0"/>
        </a:p>
        <a:p>
          <a:pPr marL="171450" lvl="1" indent="-171450" algn="l" defTabSz="711200" rtl="0">
            <a:lnSpc>
              <a:spcPct val="100000"/>
            </a:lnSpc>
            <a:spcBef>
              <a:spcPct val="0"/>
            </a:spcBef>
            <a:spcAft>
              <a:spcPts val="200"/>
            </a:spcAft>
            <a:buChar char="••"/>
          </a:pPr>
          <a:r>
            <a:rPr lang="en-US" sz="1600" kern="1200" dirty="0" smtClean="0"/>
            <a:t>A 	=	90 or higher</a:t>
          </a:r>
          <a:endParaRPr lang="en-US" sz="1600" kern="1200" dirty="0"/>
        </a:p>
        <a:p>
          <a:pPr marL="171450" lvl="1" indent="-171450" algn="l" defTabSz="711200" rtl="0">
            <a:lnSpc>
              <a:spcPct val="100000"/>
            </a:lnSpc>
            <a:spcBef>
              <a:spcPct val="0"/>
            </a:spcBef>
            <a:spcAft>
              <a:spcPts val="200"/>
            </a:spcAft>
            <a:buChar char="••"/>
          </a:pPr>
          <a:r>
            <a:rPr lang="en-US" sz="1600" kern="1200" dirty="0" smtClean="0"/>
            <a:t>B	=	80-89</a:t>
          </a:r>
          <a:endParaRPr lang="en-US" sz="1600" kern="1200" dirty="0"/>
        </a:p>
        <a:p>
          <a:pPr marL="171450" lvl="1" indent="-171450" algn="l" defTabSz="711200" rtl="0">
            <a:lnSpc>
              <a:spcPct val="100000"/>
            </a:lnSpc>
            <a:spcBef>
              <a:spcPct val="0"/>
            </a:spcBef>
            <a:spcAft>
              <a:spcPts val="200"/>
            </a:spcAft>
            <a:buChar char="••"/>
          </a:pPr>
          <a:r>
            <a:rPr lang="en-US" sz="1600" kern="1200" dirty="0" smtClean="0"/>
            <a:t>C	=	70-79</a:t>
          </a:r>
          <a:endParaRPr lang="en-US" sz="1600" kern="1200" dirty="0"/>
        </a:p>
        <a:p>
          <a:pPr marL="171450" lvl="1" indent="-171450" algn="l" defTabSz="711200" rtl="0">
            <a:lnSpc>
              <a:spcPct val="100000"/>
            </a:lnSpc>
            <a:spcBef>
              <a:spcPct val="0"/>
            </a:spcBef>
            <a:spcAft>
              <a:spcPts val="200"/>
            </a:spcAft>
            <a:buChar char="••"/>
          </a:pPr>
          <a:r>
            <a:rPr lang="en-US" sz="1600" kern="1200" smtClean="0"/>
            <a:t>F	=	69 or below</a:t>
          </a:r>
          <a:r>
            <a:rPr lang="en-US" sz="1500" kern="1200" dirty="0" smtClean="0"/>
            <a:t>		</a:t>
          </a:r>
          <a:endParaRPr lang="en-US" sz="1500" kern="1200" dirty="0"/>
        </a:p>
      </dsp:txBody>
      <dsp:txXfrm>
        <a:off x="1080707" y="1600180"/>
        <a:ext cx="6449185" cy="1925490"/>
      </dsp:txXfrm>
    </dsp:sp>
    <dsp:sp modelId="{0522109E-AF67-4BC8-B342-B0C0C33AE492}">
      <dsp:nvSpPr>
        <dsp:cNvPr id="0" name=""/>
        <dsp:cNvSpPr/>
      </dsp:nvSpPr>
      <dsp:spPr>
        <a:xfrm>
          <a:off x="870165" y="1814426"/>
          <a:ext cx="827298" cy="1240948"/>
        </a:xfrm>
        <a:prstGeom prst="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888257-4D4C-426C-ACF5-CFECA711B6CD}">
      <dsp:nvSpPr>
        <dsp:cNvPr id="0" name=""/>
        <dsp:cNvSpPr/>
      </dsp:nvSpPr>
      <dsp:spPr>
        <a:xfrm>
          <a:off x="1080707" y="3660927"/>
          <a:ext cx="6449185" cy="1636916"/>
        </a:xfrm>
        <a:prstGeom prst="rect">
          <a:avLst/>
        </a:prstGeom>
        <a:solidFill>
          <a:schemeClr val="bg1">
            <a:lumMod val="95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510" tIns="95250" rIns="95250" bIns="95250" numCol="1" spcCol="1270" anchor="t" anchorCtr="0">
          <a:noAutofit/>
        </a:bodyPr>
        <a:lstStyle/>
        <a:p>
          <a:pPr lvl="0" algn="l" defTabSz="1111250" rtl="0">
            <a:lnSpc>
              <a:spcPct val="100000"/>
            </a:lnSpc>
            <a:spcBef>
              <a:spcPct val="0"/>
            </a:spcBef>
            <a:spcAft>
              <a:spcPts val="0"/>
            </a:spcAft>
          </a:pPr>
          <a:r>
            <a:rPr lang="en-US" sz="2500" b="1" u="sng" kern="1200" dirty="0" smtClean="0"/>
            <a:t>Grade Level Placement:</a:t>
          </a:r>
          <a:endParaRPr lang="en-US" sz="2500" b="1" u="sng" kern="1200" dirty="0"/>
        </a:p>
        <a:p>
          <a:pPr marL="171450" lvl="1" indent="-171450" algn="l" defTabSz="711200" rtl="0">
            <a:lnSpc>
              <a:spcPct val="100000"/>
            </a:lnSpc>
            <a:spcBef>
              <a:spcPct val="0"/>
            </a:spcBef>
            <a:spcAft>
              <a:spcPts val="200"/>
            </a:spcAft>
            <a:buChar char="••"/>
          </a:pPr>
          <a:r>
            <a:rPr lang="en-US" sz="1600" kern="1200" dirty="0" smtClean="0"/>
            <a:t>Freshmen	= 	Less than 5 credits</a:t>
          </a:r>
          <a:endParaRPr lang="en-US" sz="1600" kern="1200" dirty="0"/>
        </a:p>
        <a:p>
          <a:pPr marL="171450" lvl="1" indent="-171450" algn="l" defTabSz="711200" rtl="0">
            <a:lnSpc>
              <a:spcPct val="100000"/>
            </a:lnSpc>
            <a:spcBef>
              <a:spcPct val="0"/>
            </a:spcBef>
            <a:spcAft>
              <a:spcPts val="200"/>
            </a:spcAft>
            <a:buChar char="••"/>
          </a:pPr>
          <a:r>
            <a:rPr lang="en-US" sz="1600" kern="1200" dirty="0" smtClean="0"/>
            <a:t>Sophomore	=	5 – 10.5 credits</a:t>
          </a:r>
          <a:endParaRPr lang="en-US" sz="1600" kern="1200" dirty="0"/>
        </a:p>
        <a:p>
          <a:pPr marL="171450" lvl="1" indent="-171450" algn="l" defTabSz="711200" rtl="0">
            <a:lnSpc>
              <a:spcPct val="100000"/>
            </a:lnSpc>
            <a:spcBef>
              <a:spcPct val="0"/>
            </a:spcBef>
            <a:spcAft>
              <a:spcPts val="200"/>
            </a:spcAft>
            <a:buChar char="••"/>
          </a:pPr>
          <a:r>
            <a:rPr lang="en-US" sz="1600" kern="1200" dirty="0" smtClean="0"/>
            <a:t>Junior		=	11 – 16.5 credits</a:t>
          </a:r>
          <a:endParaRPr lang="en-US" sz="1600" kern="1200" dirty="0"/>
        </a:p>
        <a:p>
          <a:pPr marL="171450" lvl="1" indent="-171450" algn="l" defTabSz="711200" rtl="0">
            <a:lnSpc>
              <a:spcPct val="100000"/>
            </a:lnSpc>
            <a:spcBef>
              <a:spcPct val="0"/>
            </a:spcBef>
            <a:spcAft>
              <a:spcPts val="200"/>
            </a:spcAft>
            <a:buChar char="••"/>
          </a:pPr>
          <a:r>
            <a:rPr lang="en-US" sz="1600" kern="1200" dirty="0" smtClean="0"/>
            <a:t>Senior		=	17 or more credits	</a:t>
          </a:r>
          <a:endParaRPr lang="en-US" sz="1600" kern="1200" dirty="0"/>
        </a:p>
      </dsp:txBody>
      <dsp:txXfrm>
        <a:off x="1080707" y="3660927"/>
        <a:ext cx="6449185" cy="1636916"/>
      </dsp:txXfrm>
    </dsp:sp>
    <dsp:sp modelId="{654C16A8-FE30-4865-AAAC-F685468D7182}">
      <dsp:nvSpPr>
        <dsp:cNvPr id="0" name=""/>
        <dsp:cNvSpPr/>
      </dsp:nvSpPr>
      <dsp:spPr>
        <a:xfrm>
          <a:off x="870165" y="3730887"/>
          <a:ext cx="827298" cy="1240948"/>
        </a:xfrm>
        <a:prstGeom prst="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B46C-BCB7-4628-A74D-0B90943C4D11}">
      <dsp:nvSpPr>
        <dsp:cNvPr id="0" name=""/>
        <dsp:cNvSpPr/>
      </dsp:nvSpPr>
      <dsp:spPr>
        <a:xfrm>
          <a:off x="0" y="1869"/>
          <a:ext cx="8610600" cy="10875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solidFill>
                <a:schemeClr val="bg2"/>
              </a:solidFill>
            </a:rPr>
            <a:t>Interim progress reports will be issued to students every 6 weeks</a:t>
          </a:r>
          <a:endParaRPr lang="en-US" sz="2500" kern="1200">
            <a:solidFill>
              <a:schemeClr val="bg2"/>
            </a:solidFill>
          </a:endParaRPr>
        </a:p>
      </dsp:txBody>
      <dsp:txXfrm>
        <a:off x="53088" y="54957"/>
        <a:ext cx="8504424" cy="981345"/>
      </dsp:txXfrm>
    </dsp:sp>
    <dsp:sp modelId="{973FCC04-8D68-4C77-AF57-9E727F7C6377}">
      <dsp:nvSpPr>
        <dsp:cNvPr id="0" name=""/>
        <dsp:cNvSpPr/>
      </dsp:nvSpPr>
      <dsp:spPr>
        <a:xfrm>
          <a:off x="0" y="1100654"/>
          <a:ext cx="8610600" cy="1087521"/>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solidFill>
                <a:schemeClr val="bg2"/>
              </a:solidFill>
            </a:rPr>
            <a:t>Report cards are issued at the end of S1 and S2; these final grades are reflected on the high school transcript</a:t>
          </a:r>
          <a:endParaRPr lang="en-US" sz="2500" kern="1200">
            <a:solidFill>
              <a:schemeClr val="bg2"/>
            </a:solidFill>
          </a:endParaRPr>
        </a:p>
      </dsp:txBody>
      <dsp:txXfrm>
        <a:off x="53088" y="1153742"/>
        <a:ext cx="8504424" cy="981345"/>
      </dsp:txXfrm>
    </dsp:sp>
    <dsp:sp modelId="{1FBC1DFB-5792-4C1F-A0C9-401DFA4E2C73}">
      <dsp:nvSpPr>
        <dsp:cNvPr id="0" name=""/>
        <dsp:cNvSpPr/>
      </dsp:nvSpPr>
      <dsp:spPr>
        <a:xfrm>
          <a:off x="0" y="2199439"/>
          <a:ext cx="8610600" cy="108752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bg2"/>
              </a:solidFill>
            </a:rPr>
            <a:t>Each course semester is independent of the other; S1 and S2 course grades are NOT averaged</a:t>
          </a:r>
          <a:endParaRPr lang="en-US" sz="2500" kern="1200" dirty="0">
            <a:solidFill>
              <a:schemeClr val="bg2"/>
            </a:solidFill>
          </a:endParaRPr>
        </a:p>
      </dsp:txBody>
      <dsp:txXfrm>
        <a:off x="53088" y="2252527"/>
        <a:ext cx="8504424" cy="981345"/>
      </dsp:txXfrm>
    </dsp:sp>
    <dsp:sp modelId="{D41B2A6A-5769-4DB7-95B4-7011F67BECEB}">
      <dsp:nvSpPr>
        <dsp:cNvPr id="0" name=""/>
        <dsp:cNvSpPr/>
      </dsp:nvSpPr>
      <dsp:spPr>
        <a:xfrm>
          <a:off x="0" y="3298224"/>
          <a:ext cx="8610600" cy="1087521"/>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bg2"/>
              </a:solidFill>
            </a:rPr>
            <a:t>Honors and AP courses receive an additional 7 points added to the final </a:t>
          </a:r>
          <a:r>
            <a:rPr lang="en-US" sz="2500" u="sng" kern="1200" dirty="0" smtClean="0">
              <a:solidFill>
                <a:schemeClr val="bg2"/>
              </a:solidFill>
            </a:rPr>
            <a:t>passing</a:t>
          </a:r>
          <a:r>
            <a:rPr lang="en-US" sz="2500" kern="1200" dirty="0" smtClean="0">
              <a:solidFill>
                <a:schemeClr val="bg2"/>
              </a:solidFill>
            </a:rPr>
            <a:t> grade</a:t>
          </a:r>
          <a:endParaRPr lang="en-US" sz="2500" kern="1200" dirty="0">
            <a:solidFill>
              <a:schemeClr val="bg2"/>
            </a:solidFill>
          </a:endParaRPr>
        </a:p>
      </dsp:txBody>
      <dsp:txXfrm>
        <a:off x="53088" y="3351312"/>
        <a:ext cx="8504424" cy="981345"/>
      </dsp:txXfrm>
    </dsp:sp>
    <dsp:sp modelId="{577E1AB5-6F2B-4929-B6EF-C7431E7ABEEF}">
      <dsp:nvSpPr>
        <dsp:cNvPr id="0" name=""/>
        <dsp:cNvSpPr/>
      </dsp:nvSpPr>
      <dsp:spPr>
        <a:xfrm>
          <a:off x="0" y="4397009"/>
          <a:ext cx="8610600" cy="108752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bg2"/>
              </a:solidFill>
            </a:rPr>
            <a:t>Parents can use Home Access Center (HAC) to track assignments, grades, attendance, discipline, etc. during the semester</a:t>
          </a:r>
          <a:endParaRPr lang="en-US" sz="2500" kern="1200" dirty="0">
            <a:solidFill>
              <a:schemeClr val="bg2"/>
            </a:solidFill>
          </a:endParaRPr>
        </a:p>
      </dsp:txBody>
      <dsp:txXfrm>
        <a:off x="53088" y="4450097"/>
        <a:ext cx="8504424" cy="98134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63E6DE4-8A43-4D77-9055-F902C3F7F08A}" type="datetimeFigureOut">
              <a:rPr lang="en-US" smtClean="0"/>
              <a:t>2/24/2015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8072500-50A4-4929-905D-20C072B1F019}" type="slidenum">
              <a:rPr lang="en-US" smtClean="0"/>
              <a:t>‹#›</a:t>
            </a:fld>
            <a:endParaRPr lang="en-US"/>
          </a:p>
        </p:txBody>
      </p:sp>
    </p:spTree>
    <p:extLst>
      <p:ext uri="{BB962C8B-B14F-4D97-AF65-F5344CB8AC3E}">
        <p14:creationId xmlns:p14="http://schemas.microsoft.com/office/powerpoint/2010/main" val="1830247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8D5E402-CFC2-4C41-9E04-2EB6D3E3F453}" type="datetimeFigureOut">
              <a:rPr lang="en-US" smtClean="0"/>
              <a:pPr/>
              <a:t>2/24/2015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72DA5B4-0B8F-4FD4-97C7-AA758D6A51C5}" type="slidenum">
              <a:rPr lang="en-US" smtClean="0"/>
              <a:pPr/>
              <a:t>‹#›</a:t>
            </a:fld>
            <a:endParaRPr lang="en-US"/>
          </a:p>
        </p:txBody>
      </p:sp>
    </p:spTree>
    <p:extLst>
      <p:ext uri="{BB962C8B-B14F-4D97-AF65-F5344CB8AC3E}">
        <p14:creationId xmlns:p14="http://schemas.microsoft.com/office/powerpoint/2010/main" val="290691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2DA5B4-0B8F-4FD4-97C7-AA758D6A51C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17868-BA0C-45F9-9AE1-F29524E9CFE0}"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17868-BA0C-45F9-9AE1-F29524E9CFE0}"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17868-BA0C-45F9-9AE1-F29524E9CFE0}"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7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17868-BA0C-45F9-9AE1-F29524E9CFE0}"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17868-BA0C-45F9-9AE1-F29524E9CFE0}"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17868-BA0C-45F9-9AE1-F29524E9CFE0}"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17868-BA0C-45F9-9AE1-F29524E9CFE0}"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17868-BA0C-45F9-9AE1-F29524E9CFE0}"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17868-BA0C-45F9-9AE1-F29524E9CFE0}" type="datetimeFigureOut">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17868-BA0C-45F9-9AE1-F29524E9CFE0}"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17868-BA0C-45F9-9AE1-F29524E9CFE0}"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32E5-D312-4032-80C6-D228CD28D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17868-BA0C-45F9-9AE1-F29524E9CFE0}" type="datetimeFigureOut">
              <a:rPr lang="en-US" smtClean="0"/>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932E5-D312-4032-80C6-D228CD28D1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ds.yahoo.com/_ylt=A0WTefO8v11MSw8ATnGJzbkF;_ylu=X3oDMTBqajcycGpzBHBvcwMyNwRzZWMDc3IEdnRpZAM-/SIG=1lbk70g2b/EXP=1281298748/**http:/images.search.yahoo.com/images/view?back=http://images.search.yahoo.com/search/images?p=northview+high+school+ga+photo&amp;b=19&amp;ni=18&amp;ei=utf-8&amp;xargs=0&amp;pstart=1&amp;fr=yfp-t-701&amp;w=202&amp;h=259&amp;imgurl=www.tioh.hqda.pentagon.mil/JROTC_Graphics/GA/NorthviewHSGAJROTCSLI.jpg&amp;rurl=http://www.tioh.hqda.pentagon.mil/JROTC/GA/NorthviewHS_GA.htm&amp;size=12k&amp;name=NorthviewHSGAJRO...&amp;p=northview+high+school+ga+photo&amp;oid=38fcbba8b8d22382&amp;fr2=&amp;no=27&amp;tt=39&amp;b=19&amp;ni=18&amp;sigr=11t0j4qq5&amp;sigi=126s7s07u&amp;sigb=13v3dkeb7"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gsfc.org/main/publishing/pdf/common/HOPE_Eligible_Institutions.pdf" TargetMode="External"/><Relationship Id="rId2" Type="http://schemas.openxmlformats.org/officeDocument/2006/relationships/hyperlink" Target="https://secure.gacollege411.org/Financial_Aid_Planning/HOPE_Program/Georgia_s_HOPE_Scholarship_Program_Overview.aspx" TargetMode="External"/><Relationship Id="rId1" Type="http://schemas.openxmlformats.org/officeDocument/2006/relationships/slideLayout" Target="../slideLayouts/slideLayout2.xml"/><Relationship Id="rId4" Type="http://schemas.openxmlformats.org/officeDocument/2006/relationships/hyperlink" Target="http://www.gsfc.org/main/publishing/pdf/2012/Course_Lis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sfc.org/main/publishing/pdf/common/HOPE_Eligible_Institutions.pdf" TargetMode="External"/><Relationship Id="rId2" Type="http://schemas.openxmlformats.org/officeDocument/2006/relationships/hyperlink" Target="https://secure.gacollege411.org/Financial_Aid_Planning/Scholarships/Zell_Miller_Scholarship/Zell_Miller_Scholarship_Program_Overview.aspx" TargetMode="External"/><Relationship Id="rId1" Type="http://schemas.openxmlformats.org/officeDocument/2006/relationships/slideLayout" Target="../slideLayouts/slideLayout2.xml"/><Relationship Id="rId4" Type="http://schemas.openxmlformats.org/officeDocument/2006/relationships/hyperlink" Target="http://www.gsfc.org/main/publishing/pdf/2012/Course_List.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www.gsfc.org/main/publishing/pdf/2012/Course_Lis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orthviewhigh.com/" TargetMode="External"/><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orthviewhigh.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orthviewcounseling.co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acebook.com/NHSTitansCounseling"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orthviewhigh.com/pages/resources/coursecatalog.php"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Ferrerio@fultonschools.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acebook.com/NHSTitansCounseling" TargetMode="External"/><Relationship Id="rId2" Type="http://schemas.openxmlformats.org/officeDocument/2006/relationships/hyperlink" Target="http://northviewhigh.com/counselin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850900"/>
          </a:xfrm>
        </p:spPr>
        <p:txBody>
          <a:bodyPr>
            <a:normAutofit/>
          </a:bodyPr>
          <a:lstStyle/>
          <a:p>
            <a:pPr algn="ctr"/>
            <a:r>
              <a:rPr lang="en-US" dirty="0" smtClean="0"/>
              <a:t>Parent Presentation</a:t>
            </a:r>
            <a:endParaRPr lang="en-US" dirty="0"/>
          </a:p>
        </p:txBody>
      </p:sp>
      <p:sp>
        <p:nvSpPr>
          <p:cNvPr id="6" name="Text Placeholder 5"/>
          <p:cNvSpPr>
            <a:spLocks noGrp="1"/>
          </p:cNvSpPr>
          <p:nvPr>
            <p:ph type="body" idx="1"/>
          </p:nvPr>
        </p:nvSpPr>
        <p:spPr>
          <a:xfrm>
            <a:off x="609600" y="1905001"/>
            <a:ext cx="7772400" cy="838200"/>
          </a:xfrm>
        </p:spPr>
        <p:txBody>
          <a:bodyPr>
            <a:noAutofit/>
          </a:bodyPr>
          <a:lstStyle/>
          <a:p>
            <a:pPr algn="ctr"/>
            <a:r>
              <a:rPr lang="en-US" sz="4400" b="1" dirty="0" smtClean="0">
                <a:solidFill>
                  <a:schemeClr val="tx1"/>
                </a:solidFill>
              </a:rPr>
              <a:t>Class of 2019</a:t>
            </a:r>
          </a:p>
          <a:p>
            <a:pPr algn="ctr"/>
            <a:r>
              <a:rPr lang="en-US" sz="4400" b="1" dirty="0" smtClean="0">
                <a:solidFill>
                  <a:schemeClr val="tx1"/>
                </a:solidFill>
              </a:rPr>
              <a:t>Home of the Titans</a:t>
            </a:r>
            <a:endParaRPr lang="en-US" sz="4400" b="1" dirty="0">
              <a:solidFill>
                <a:schemeClr val="tx1"/>
              </a:solidFill>
            </a:endParaRPr>
          </a:p>
        </p:txBody>
      </p:sp>
      <p:pic>
        <p:nvPicPr>
          <p:cNvPr id="4" name="Picture 19" descr="Go to fullsize image">
            <a:hlinkClick r:id="rId2"/>
          </p:cNvPr>
          <p:cNvPicPr>
            <a:picLocks noChangeAspect="1" noChangeArrowheads="1"/>
          </p:cNvPicPr>
          <p:nvPr/>
        </p:nvPicPr>
        <p:blipFill>
          <a:blip r:embed="rId3" cstate="print"/>
          <a:srcRect/>
          <a:stretch>
            <a:fillRect/>
          </a:stretch>
        </p:blipFill>
        <p:spPr bwMode="auto">
          <a:xfrm>
            <a:off x="3581400" y="2743200"/>
            <a:ext cx="1600200" cy="1905000"/>
          </a:xfrm>
          <a:prstGeom prst="rect">
            <a:avLst/>
          </a:prstGeom>
          <a:noFill/>
        </p:spPr>
      </p:pic>
      <p:sp>
        <p:nvSpPr>
          <p:cNvPr id="5" name="Rectangle 4"/>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4400" b="1" dirty="0" err="1" smtClean="0">
                <a:solidFill>
                  <a:srgbClr val="000048"/>
                </a:solidFill>
              </a:rPr>
              <a:t>Northview</a:t>
            </a:r>
            <a:r>
              <a:rPr lang="en-US" sz="4400" b="1" dirty="0" smtClean="0">
                <a:solidFill>
                  <a:srgbClr val="000048"/>
                </a:solidFill>
              </a:rPr>
              <a:t> High School</a:t>
            </a:r>
            <a:endParaRPr lang="en-US" sz="4400" b="1" dirty="0">
              <a:solidFill>
                <a:srgbClr val="000048"/>
              </a:solidFill>
            </a:endParaRPr>
          </a:p>
        </p:txBody>
      </p:sp>
    </p:spTree>
    <p:extLst>
      <p:ext uri="{BB962C8B-B14F-4D97-AF65-F5344CB8AC3E}">
        <p14:creationId xmlns:p14="http://schemas.microsoft.com/office/powerpoint/2010/main" val="421615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762000"/>
          </a:xfrm>
          <a:prstGeom prst="rect">
            <a:avLst/>
          </a:prstGeom>
          <a:solidFill>
            <a:srgbClr val="DDDDDD"/>
          </a:solidFill>
          <a:ln w="9525">
            <a:noFill/>
            <a:miter lim="800000"/>
            <a:headEnd/>
            <a:tailEnd/>
          </a:ln>
        </p:spPr>
        <p:txBody>
          <a:bodyPr wrap="none" anchor="ctr"/>
          <a:lstStyle/>
          <a:p>
            <a:endParaRPr lang="en-US"/>
          </a:p>
        </p:txBody>
      </p:sp>
      <p:sp>
        <p:nvSpPr>
          <p:cNvPr id="33795" name="Rectangle 3"/>
          <p:cNvSpPr>
            <a:spLocks noChangeArrowheads="1"/>
          </p:cNvSpPr>
          <p:nvPr/>
        </p:nvSpPr>
        <p:spPr bwMode="auto">
          <a:xfrm>
            <a:off x="103188" y="76200"/>
            <a:ext cx="8936037" cy="685800"/>
          </a:xfrm>
          <a:prstGeom prst="rect">
            <a:avLst/>
          </a:prstGeom>
          <a:noFill/>
          <a:ln w="9525" algn="ctr">
            <a:noFill/>
            <a:miter lim="800000"/>
            <a:headEnd/>
            <a:tailEnd/>
          </a:ln>
        </p:spPr>
        <p:txBody>
          <a:bodyPr/>
          <a:lstStyle/>
          <a:p>
            <a:pPr algn="ctr" eaLnBrk="1" hangingPunct="1"/>
            <a:r>
              <a:rPr lang="en-US" sz="3600" b="1" dirty="0"/>
              <a:t>HOPE GPA</a:t>
            </a:r>
          </a:p>
        </p:txBody>
      </p:sp>
      <p:sp>
        <p:nvSpPr>
          <p:cNvPr id="33796" name="Rectangle 5"/>
          <p:cNvSpPr>
            <a:spLocks noChangeArrowheads="1"/>
          </p:cNvSpPr>
          <p:nvPr/>
        </p:nvSpPr>
        <p:spPr bwMode="auto">
          <a:xfrm>
            <a:off x="152400" y="923925"/>
            <a:ext cx="8839200" cy="4247317"/>
          </a:xfrm>
          <a:prstGeom prst="rect">
            <a:avLst/>
          </a:prstGeom>
          <a:noFill/>
          <a:ln w="9525">
            <a:noFill/>
            <a:miter lim="800000"/>
            <a:headEnd/>
            <a:tailEnd/>
          </a:ln>
        </p:spPr>
        <p:txBody>
          <a:bodyPr>
            <a:spAutoFit/>
          </a:bodyPr>
          <a:lstStyle/>
          <a:p>
            <a:r>
              <a:rPr lang="en-US" b="1" dirty="0">
                <a:solidFill>
                  <a:srgbClr val="000048"/>
                </a:solidFill>
              </a:rPr>
              <a:t>A </a:t>
            </a:r>
            <a:r>
              <a:rPr lang="en-US" b="1" dirty="0">
                <a:solidFill>
                  <a:srgbClr val="FF0000"/>
                </a:solidFill>
              </a:rPr>
              <a:t>3.0 GPA</a:t>
            </a:r>
            <a:r>
              <a:rPr lang="en-US" b="1" dirty="0">
                <a:solidFill>
                  <a:srgbClr val="000048"/>
                </a:solidFill>
              </a:rPr>
              <a:t> is required by averaging core coursework, including failing grades</a:t>
            </a:r>
            <a:r>
              <a:rPr lang="en-US" b="1" dirty="0"/>
              <a:t>, </a:t>
            </a:r>
            <a:r>
              <a:rPr lang="en-US" b="1" dirty="0">
                <a:solidFill>
                  <a:srgbClr val="000048"/>
                </a:solidFill>
              </a:rPr>
              <a:t>on a 4.0 scale</a:t>
            </a:r>
          </a:p>
          <a:p>
            <a:endParaRPr lang="en-US" b="1" dirty="0">
              <a:solidFill>
                <a:srgbClr val="000048"/>
              </a:solidFill>
            </a:endParaRPr>
          </a:p>
          <a:p>
            <a:r>
              <a:rPr lang="en-US" b="1" u="sng" dirty="0">
                <a:solidFill>
                  <a:srgbClr val="000048"/>
                </a:solidFill>
              </a:rPr>
              <a:t>Core Courses</a:t>
            </a:r>
            <a:r>
              <a:rPr lang="en-US" b="1" dirty="0">
                <a:solidFill>
                  <a:srgbClr val="000048"/>
                </a:solidFill>
              </a:rPr>
              <a:t>			</a:t>
            </a:r>
            <a:r>
              <a:rPr lang="en-US" b="1" dirty="0" smtClean="0">
                <a:solidFill>
                  <a:srgbClr val="000048"/>
                </a:solidFill>
              </a:rPr>
              <a:t>     </a:t>
            </a:r>
            <a:r>
              <a:rPr lang="en-US" b="1" u="sng" dirty="0" smtClean="0">
                <a:solidFill>
                  <a:srgbClr val="000048"/>
                </a:solidFill>
              </a:rPr>
              <a:t>Conversion</a:t>
            </a:r>
            <a:endParaRPr lang="en-US" b="1" dirty="0">
              <a:solidFill>
                <a:srgbClr val="000048"/>
              </a:solidFill>
            </a:endParaRPr>
          </a:p>
          <a:p>
            <a:r>
              <a:rPr lang="en-US" b="1" dirty="0">
                <a:solidFill>
                  <a:srgbClr val="000048"/>
                </a:solidFill>
              </a:rPr>
              <a:t>English				</a:t>
            </a:r>
          </a:p>
          <a:p>
            <a:r>
              <a:rPr lang="en-US" b="1" dirty="0">
                <a:solidFill>
                  <a:srgbClr val="000048"/>
                </a:solidFill>
              </a:rPr>
              <a:t>Math				</a:t>
            </a:r>
          </a:p>
          <a:p>
            <a:r>
              <a:rPr lang="en-US" b="1" dirty="0">
                <a:solidFill>
                  <a:srgbClr val="000048"/>
                </a:solidFill>
              </a:rPr>
              <a:t>Science				 </a:t>
            </a:r>
          </a:p>
          <a:p>
            <a:r>
              <a:rPr lang="en-US" b="1" dirty="0">
                <a:solidFill>
                  <a:srgbClr val="000048"/>
                </a:solidFill>
              </a:rPr>
              <a:t>Social Science			</a:t>
            </a:r>
          </a:p>
          <a:p>
            <a:r>
              <a:rPr lang="en-US" b="1" dirty="0">
                <a:solidFill>
                  <a:srgbClr val="000048"/>
                </a:solidFill>
              </a:rPr>
              <a:t>World Language			</a:t>
            </a:r>
          </a:p>
          <a:p>
            <a:endParaRPr lang="en-US" b="1" dirty="0">
              <a:solidFill>
                <a:srgbClr val="000048"/>
              </a:solidFill>
            </a:endParaRPr>
          </a:p>
          <a:p>
            <a:r>
              <a:rPr lang="en-US" b="1" dirty="0">
                <a:solidFill>
                  <a:srgbClr val="000048"/>
                </a:solidFill>
              </a:rPr>
              <a:t>Honors points are removed and a 0.50 weighting is added back in for </a:t>
            </a:r>
            <a:r>
              <a:rPr lang="en-US" b="1" dirty="0" smtClean="0">
                <a:solidFill>
                  <a:srgbClr val="000048"/>
                </a:solidFill>
              </a:rPr>
              <a:t>AP and Dual Enrollment </a:t>
            </a:r>
            <a:r>
              <a:rPr lang="en-US" b="1" dirty="0">
                <a:solidFill>
                  <a:srgbClr val="000048"/>
                </a:solidFill>
              </a:rPr>
              <a:t>courses only, not to exceed 4.0</a:t>
            </a:r>
          </a:p>
          <a:p>
            <a:endParaRPr lang="en-US" b="1" dirty="0">
              <a:solidFill>
                <a:srgbClr val="000048"/>
              </a:solidFill>
            </a:endParaRPr>
          </a:p>
          <a:p>
            <a:r>
              <a:rPr lang="en-US" b="1" dirty="0">
                <a:solidFill>
                  <a:srgbClr val="000048"/>
                </a:solidFill>
              </a:rPr>
              <a:t>Middle school credit is not calculated in the HOPE GPA</a:t>
            </a:r>
          </a:p>
          <a:p>
            <a:endParaRPr lang="en-US" b="1" dirty="0">
              <a:solidFill>
                <a:srgbClr val="000048"/>
              </a:solidFill>
            </a:endParaRPr>
          </a:p>
          <a:p>
            <a:r>
              <a:rPr lang="en-US" b="1" dirty="0">
                <a:solidFill>
                  <a:srgbClr val="000048"/>
                </a:solidFill>
              </a:rPr>
              <a:t>All calculations are done by the Georgia Student Finance</a:t>
            </a:r>
            <a:r>
              <a:rPr lang="en-US" b="1" dirty="0"/>
              <a:t> </a:t>
            </a:r>
            <a:r>
              <a:rPr lang="en-US" b="1" dirty="0">
                <a:solidFill>
                  <a:srgbClr val="000048"/>
                </a:solidFill>
              </a:rPr>
              <a:t>Commission</a:t>
            </a:r>
            <a:r>
              <a:rPr lang="en-US" dirty="0">
                <a:solidFill>
                  <a:srgbClr val="000048"/>
                </a:solidFill>
              </a:rPr>
              <a:t> </a:t>
            </a:r>
          </a:p>
        </p:txBody>
      </p:sp>
      <p:sp>
        <p:nvSpPr>
          <p:cNvPr id="33797" name="Text Box 6"/>
          <p:cNvSpPr txBox="1">
            <a:spLocks noChangeArrowheads="1"/>
          </p:cNvSpPr>
          <p:nvPr/>
        </p:nvSpPr>
        <p:spPr bwMode="auto">
          <a:xfrm>
            <a:off x="838200" y="5638800"/>
            <a:ext cx="7239000" cy="679450"/>
          </a:xfrm>
          <a:prstGeom prst="rect">
            <a:avLst/>
          </a:prstGeom>
          <a:solidFill>
            <a:srgbClr val="C0C0C0"/>
          </a:solidFill>
          <a:ln w="38100">
            <a:solidFill>
              <a:srgbClr val="1B1B51"/>
            </a:solidFill>
            <a:miter lim="800000"/>
            <a:headEnd/>
            <a:tailEnd/>
          </a:ln>
        </p:spPr>
        <p:txBody>
          <a:bodyPr>
            <a:spAutoFit/>
          </a:bodyPr>
          <a:lstStyle/>
          <a:p>
            <a:pPr algn="ctr"/>
            <a:r>
              <a:rPr lang="en-US" b="1">
                <a:solidFill>
                  <a:srgbClr val="1B1B51"/>
                </a:solidFill>
              </a:rPr>
              <a:t>Counselors are not responsible for calculating the HOPE GPA</a:t>
            </a:r>
          </a:p>
          <a:p>
            <a:pPr algn="ctr"/>
            <a:r>
              <a:rPr lang="en-US" b="1">
                <a:solidFill>
                  <a:srgbClr val="1B1B51"/>
                </a:solidFill>
              </a:rPr>
              <a:t>A 2.99 GPA does NOT qualify you for HOPE</a:t>
            </a:r>
          </a:p>
        </p:txBody>
      </p:sp>
      <p:graphicFrame>
        <p:nvGraphicFramePr>
          <p:cNvPr id="248875" name="Group 43"/>
          <p:cNvGraphicFramePr>
            <a:graphicFrameLocks noGrp="1"/>
          </p:cNvGraphicFramePr>
          <p:nvPr>
            <p:ph/>
          </p:nvPr>
        </p:nvGraphicFramePr>
        <p:xfrm>
          <a:off x="3276600" y="1905000"/>
          <a:ext cx="2895600" cy="1371601"/>
        </p:xfrm>
        <a:graphic>
          <a:graphicData uri="http://schemas.openxmlformats.org/drawingml/2006/table">
            <a:tbl>
              <a:tblPr/>
              <a:tblGrid>
                <a:gridCol w="685800"/>
                <a:gridCol w="1066800"/>
                <a:gridCol w="1143000"/>
              </a:tblGrid>
              <a:tr h="381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rPr>
                        <a:t>90 to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4.0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80 to 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3.0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70 to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2.0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0 to 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rPr>
                        <a:t>0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7188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bwMode="auto">
          <a:xfrm>
            <a:off x="0" y="0"/>
            <a:ext cx="9144000" cy="8382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t>HOPE Scholarship</a:t>
            </a:r>
            <a:r>
              <a:rPr lang="en-US" b="1" dirty="0" smtClean="0"/>
              <a:t/>
            </a:r>
            <a:br>
              <a:rPr lang="en-US" b="1" dirty="0" smtClean="0"/>
            </a:br>
            <a:endParaRPr lang="en-US" dirty="0" smtClean="0"/>
          </a:p>
        </p:txBody>
      </p:sp>
      <p:sp>
        <p:nvSpPr>
          <p:cNvPr id="34819" name="Content Placeholder 1"/>
          <p:cNvSpPr>
            <a:spLocks noGrp="1"/>
          </p:cNvSpPr>
          <p:nvPr>
            <p:ph idx="1"/>
          </p:nvPr>
        </p:nvSpPr>
        <p:spPr bwMode="auto">
          <a:xfrm>
            <a:off x="457200" y="1143000"/>
            <a:ext cx="8229600" cy="4983163"/>
          </a:xfrm>
          <a:no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r>
              <a:rPr lang="en-US" b="1" dirty="0">
                <a:hlinkClick r:id="rId2"/>
              </a:rPr>
              <a:t>https://</a:t>
            </a:r>
            <a:r>
              <a:rPr lang="en-US" b="1" dirty="0" smtClean="0">
                <a:hlinkClick r:id="rId2"/>
              </a:rPr>
              <a:t>secure.gacollege411.org/Financial_Aid_Planning/HOPE_Program/Georgia_s_HOPE_Scholarship_Program_Overview.aspx</a:t>
            </a:r>
            <a:r>
              <a:rPr lang="en-US" b="1" dirty="0" smtClean="0"/>
              <a:t> </a:t>
            </a:r>
          </a:p>
          <a:p>
            <a:r>
              <a:rPr lang="en-US" sz="3400" b="1" dirty="0" smtClean="0"/>
              <a:t>HOPE </a:t>
            </a:r>
            <a:r>
              <a:rPr lang="en-US" sz="3400" b="1" dirty="0"/>
              <a:t>Specific </a:t>
            </a:r>
            <a:r>
              <a:rPr lang="en-US" sz="3400" b="1" dirty="0" smtClean="0"/>
              <a:t>Eligibility</a:t>
            </a:r>
            <a:r>
              <a:rPr lang="en-US" sz="3400" dirty="0"/>
              <a:t/>
            </a:r>
            <a:br>
              <a:rPr lang="en-US" sz="3400" dirty="0"/>
            </a:br>
            <a:r>
              <a:rPr lang="en-US" sz="3400" dirty="0"/>
              <a:t>To receive HOPE Scholarship funding, students must:</a:t>
            </a:r>
          </a:p>
          <a:p>
            <a:r>
              <a:rPr lang="en-US" sz="3400" dirty="0"/>
              <a:t>Meet </a:t>
            </a:r>
            <a:r>
              <a:rPr lang="en-US" sz="3400" b="1" dirty="0"/>
              <a:t>one</a:t>
            </a:r>
            <a:r>
              <a:rPr lang="en-US" sz="3400" dirty="0"/>
              <a:t> of the following academic requirements: </a:t>
            </a:r>
          </a:p>
          <a:p>
            <a:pPr lvl="1"/>
            <a:r>
              <a:rPr lang="en-US" sz="3400" dirty="0"/>
              <a:t>Graduate from a HOPE eligible high school with a 3.0 using the HOPE grade point average calculation</a:t>
            </a:r>
            <a:r>
              <a:rPr lang="en-US" sz="3400" dirty="0" smtClean="0"/>
              <a:t>..</a:t>
            </a:r>
            <a:endParaRPr lang="en-US" sz="3400" dirty="0"/>
          </a:p>
          <a:p>
            <a:pPr lvl="1"/>
            <a:r>
              <a:rPr lang="en-US" sz="3400" dirty="0" smtClean="0"/>
              <a:t>Earn </a:t>
            </a:r>
            <a:r>
              <a:rPr lang="en-US" sz="3400" dirty="0"/>
              <a:t>a 3.0 grade point average at the college level on degree coursework after attempting 30, 60, or 90 semester hours or 45, 90, or 135 quarter hours, regardless of high school graduation status. </a:t>
            </a:r>
            <a:endParaRPr lang="en-US" sz="3400" dirty="0" smtClean="0"/>
          </a:p>
          <a:p>
            <a:r>
              <a:rPr lang="en-US" sz="3400" dirty="0"/>
              <a:t>Be enrolled as a degree-seeking student at a public or </a:t>
            </a:r>
            <a:r>
              <a:rPr lang="en-US" sz="3400" dirty="0" smtClean="0"/>
              <a:t>private </a:t>
            </a:r>
            <a:r>
              <a:rPr lang="en-US" sz="3400" dirty="0" smtClean="0">
                <a:hlinkClick r:id="rId3" tooltip="PDF opens in new window"/>
              </a:rPr>
              <a:t>HOPE </a:t>
            </a:r>
            <a:r>
              <a:rPr lang="en-US" sz="3400" dirty="0">
                <a:hlinkClick r:id="rId3" tooltip="PDF opens in new window"/>
              </a:rPr>
              <a:t>eligible college and university</a:t>
            </a:r>
            <a:r>
              <a:rPr lang="en-US" sz="3400" dirty="0"/>
              <a:t> in Georgia.</a:t>
            </a:r>
          </a:p>
          <a:p>
            <a:r>
              <a:rPr lang="en-US" sz="3400" dirty="0"/>
              <a:t>Meet additional </a:t>
            </a:r>
            <a:r>
              <a:rPr lang="en-US" sz="3400" dirty="0">
                <a:hlinkClick r:id="rId4"/>
              </a:rPr>
              <a:t>rigor requirements</a:t>
            </a:r>
            <a:r>
              <a:rPr lang="en-US" sz="3400" dirty="0"/>
              <a:t>, beginning with students graduating from high school on or after May 1, 2015</a:t>
            </a:r>
            <a:r>
              <a:rPr lang="en-US" sz="3400" dirty="0" smtClean="0"/>
              <a:t>.</a:t>
            </a:r>
          </a:p>
          <a:p>
            <a:endParaRPr lang="en-US" sz="3400" dirty="0"/>
          </a:p>
          <a:p>
            <a:pPr lvl="1"/>
            <a:endParaRPr lang="en-US" dirty="0"/>
          </a:p>
          <a:p>
            <a:endParaRPr lang="en-US" sz="2000" dirty="0" smtClean="0"/>
          </a:p>
          <a:p>
            <a:endParaRPr lang="en-US" sz="2000" dirty="0" smtClean="0"/>
          </a:p>
        </p:txBody>
      </p:sp>
    </p:spTree>
    <p:extLst>
      <p:ext uri="{BB962C8B-B14F-4D97-AF65-F5344CB8AC3E}">
        <p14:creationId xmlns:p14="http://schemas.microsoft.com/office/powerpoint/2010/main" val="152679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AND:</a:t>
            </a:r>
            <a:endParaRPr lang="en-US" dirty="0"/>
          </a:p>
          <a:p>
            <a:r>
              <a:rPr lang="en-US" b="1" dirty="0"/>
              <a:t>State Programs Eligibility</a:t>
            </a:r>
          </a:p>
          <a:p>
            <a:r>
              <a:rPr lang="en-US" dirty="0"/>
              <a:t>Meet U.S. citizenship or eligible non-citizen requirements;</a:t>
            </a:r>
          </a:p>
          <a:p>
            <a:r>
              <a:rPr lang="en-US" dirty="0"/>
              <a:t>Be a legal resident of Georgia;</a:t>
            </a:r>
          </a:p>
          <a:p>
            <a:r>
              <a:rPr lang="en-US" dirty="0"/>
              <a:t>Be registered with Selective Service, if required;</a:t>
            </a:r>
          </a:p>
          <a:p>
            <a:r>
              <a:rPr lang="en-US" dirty="0"/>
              <a:t>Maintain satisfactory academic progress as defined by the college;</a:t>
            </a:r>
          </a:p>
          <a:p>
            <a:r>
              <a:rPr lang="en-US" dirty="0"/>
              <a:t>Not be in default or owe a refund due on a student financial aid program;</a:t>
            </a:r>
          </a:p>
          <a:p>
            <a:r>
              <a:rPr lang="en-US" dirty="0"/>
              <a:t>Be in compliance with the Georgia Drug-Free Postsecondary Education Act of 1990.</a:t>
            </a:r>
          </a:p>
          <a:p>
            <a:endParaRPr lang="en-US" dirty="0"/>
          </a:p>
        </p:txBody>
      </p:sp>
      <p:sp>
        <p:nvSpPr>
          <p:cNvPr id="4" name="Title 2"/>
          <p:cNvSpPr>
            <a:spLocks noGrp="1"/>
          </p:cNvSpPr>
          <p:nvPr>
            <p:ph type="title"/>
          </p:nvPr>
        </p:nvSpPr>
        <p:spPr bwMode="auto">
          <a:xfrm>
            <a:off x="0" y="0"/>
            <a:ext cx="9144000" cy="8382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t>HOPE Scholarship</a:t>
            </a:r>
            <a:r>
              <a:rPr lang="en-US" b="1" dirty="0" smtClean="0"/>
              <a:t/>
            </a:r>
            <a:br>
              <a:rPr lang="en-US" b="1" dirty="0" smtClean="0"/>
            </a:br>
            <a:endParaRPr lang="en-US" dirty="0" smtClean="0"/>
          </a:p>
        </p:txBody>
      </p:sp>
    </p:spTree>
    <p:extLst>
      <p:ext uri="{BB962C8B-B14F-4D97-AF65-F5344CB8AC3E}">
        <p14:creationId xmlns:p14="http://schemas.microsoft.com/office/powerpoint/2010/main" val="220136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bwMode="auto">
          <a:xfrm>
            <a:off x="0" y="0"/>
            <a:ext cx="9144000" cy="9144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t>HOPE Scholarship</a:t>
            </a:r>
            <a:r>
              <a:rPr lang="en-US" b="1" dirty="0" smtClean="0"/>
              <a:t/>
            </a:r>
            <a:br>
              <a:rPr lang="en-US" b="1" dirty="0" smtClean="0"/>
            </a:br>
            <a:endParaRPr lang="en-US" dirty="0" smtClean="0"/>
          </a:p>
        </p:txBody>
      </p:sp>
      <p:sp>
        <p:nvSpPr>
          <p:cNvPr id="35843" name="Content Placeholder 1"/>
          <p:cNvSpPr>
            <a:spLocks noGrp="1"/>
          </p:cNvSpPr>
          <p:nvPr>
            <p:ph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US" sz="2400" b="1" dirty="0" smtClean="0"/>
              <a:t>The HOPE Scholarship will pay:</a:t>
            </a:r>
          </a:p>
          <a:p>
            <a:r>
              <a:rPr lang="en-US" sz="2400" dirty="0" smtClean="0"/>
              <a:t>At an eligible postsecondary institution, a percentage amount of the standard tuition charges from the previous year.</a:t>
            </a:r>
          </a:p>
          <a:p>
            <a:r>
              <a:rPr lang="en-US" sz="2400" dirty="0" smtClean="0"/>
              <a:t>At an eligible private postsecondary institution, a percentage amount of the HOPE award for private colleges.</a:t>
            </a:r>
          </a:p>
          <a:p>
            <a:pPr algn="ctr">
              <a:buNone/>
            </a:pPr>
            <a:r>
              <a:rPr lang="en-US" sz="2400" b="1" dirty="0" smtClean="0"/>
              <a:t>Award Amounts:</a:t>
            </a:r>
          </a:p>
          <a:p>
            <a:r>
              <a:rPr lang="en-US" sz="2400" dirty="0" smtClean="0"/>
              <a:t>Payment amount for private and public colleges and universities can be located on GAcollege411.org on the HOPE Program Changes page.</a:t>
            </a:r>
          </a:p>
          <a:p>
            <a:endParaRPr lang="en-US" sz="2400" dirty="0" smtClean="0"/>
          </a:p>
        </p:txBody>
      </p:sp>
    </p:spTree>
    <p:extLst>
      <p:ext uri="{BB962C8B-B14F-4D97-AF65-F5344CB8AC3E}">
        <p14:creationId xmlns:p14="http://schemas.microsoft.com/office/powerpoint/2010/main" val="403287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bwMode="auto">
          <a:xfrm>
            <a:off x="0" y="0"/>
            <a:ext cx="9144000" cy="8382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solidFill>
                  <a:schemeClr val="tx1"/>
                </a:solidFill>
              </a:rPr>
              <a:t>Zell Miller Scholarship</a:t>
            </a:r>
            <a:r>
              <a:rPr lang="en-US" b="1" dirty="0" smtClean="0">
                <a:solidFill>
                  <a:schemeClr val="tx1"/>
                </a:solidFill>
              </a:rPr>
              <a:t/>
            </a:r>
            <a:br>
              <a:rPr lang="en-US" b="1" dirty="0" smtClean="0">
                <a:solidFill>
                  <a:schemeClr val="tx1"/>
                </a:solidFill>
              </a:rPr>
            </a:br>
            <a:endParaRPr lang="en-US" dirty="0" smtClean="0"/>
          </a:p>
        </p:txBody>
      </p:sp>
      <p:sp>
        <p:nvSpPr>
          <p:cNvPr id="36867" name="Content Placeholder 1"/>
          <p:cNvSpPr>
            <a:spLocks noGrp="1"/>
          </p:cNvSpPr>
          <p:nvPr>
            <p:ph idx="1"/>
          </p:nvPr>
        </p:nvSpPr>
        <p:spPr bwMode="auto">
          <a:xfrm>
            <a:off x="457200" y="1143000"/>
            <a:ext cx="8229600" cy="4983163"/>
          </a:xfrm>
          <a:noFill/>
          <a:ln>
            <a:miter lim="800000"/>
            <a:headEnd/>
            <a:tailEnd/>
          </a:ln>
        </p:spPr>
        <p:txBody>
          <a:bodyPr vert="horz" wrap="square" lIns="91440" tIns="45720" rIns="91440" bIns="45720" numCol="1" anchor="t" anchorCtr="0" compatLnSpc="1">
            <a:prstTxWarp prst="textNoShape">
              <a:avLst/>
            </a:prstTxWarp>
            <a:normAutofit fontScale="62500" lnSpcReduction="20000"/>
          </a:bodyPr>
          <a:lstStyle/>
          <a:p>
            <a:r>
              <a:rPr lang="en-US" b="1" dirty="0">
                <a:hlinkClick r:id="rId2"/>
              </a:rPr>
              <a:t>https://</a:t>
            </a:r>
            <a:r>
              <a:rPr lang="en-US" b="1" dirty="0" smtClean="0">
                <a:hlinkClick r:id="rId2"/>
              </a:rPr>
              <a:t>secure.gacollege411.org/Financial_Aid_Planning/Scholarships/Zell_Miller_Scholarship/Zell_Miller_Scholarship_Program_Overview.aspx</a:t>
            </a:r>
            <a:r>
              <a:rPr lang="en-US" b="1" dirty="0" smtClean="0"/>
              <a:t> </a:t>
            </a:r>
          </a:p>
          <a:p>
            <a:r>
              <a:rPr lang="en-US" b="1" dirty="0" smtClean="0"/>
              <a:t>Zell </a:t>
            </a:r>
            <a:r>
              <a:rPr lang="en-US" b="1" dirty="0"/>
              <a:t>Miller Specific Eligibility</a:t>
            </a:r>
          </a:p>
          <a:p>
            <a:pPr marL="0" indent="0">
              <a:buNone/>
            </a:pPr>
            <a:r>
              <a:rPr lang="en-US" dirty="0" smtClean="0"/>
              <a:t>To </a:t>
            </a:r>
            <a:r>
              <a:rPr lang="en-US" dirty="0"/>
              <a:t>receive Zell Miller Scholarship funding, students must meet all HOPE Scholarship eligibility requirements and:</a:t>
            </a:r>
          </a:p>
          <a:p>
            <a:r>
              <a:rPr lang="en-US" dirty="0"/>
              <a:t>Meet </a:t>
            </a:r>
            <a:r>
              <a:rPr lang="en-US" b="1" dirty="0"/>
              <a:t>one</a:t>
            </a:r>
            <a:r>
              <a:rPr lang="en-US" dirty="0"/>
              <a:t> of the following academic requirements: </a:t>
            </a:r>
          </a:p>
          <a:p>
            <a:pPr lvl="1"/>
            <a:r>
              <a:rPr lang="en-US" dirty="0"/>
              <a:t>Graduate from an eligible high school as the valedictorian or the salutatorian</a:t>
            </a:r>
            <a:r>
              <a:rPr lang="en-US" dirty="0" smtClean="0"/>
              <a:t>.</a:t>
            </a:r>
            <a:endParaRPr lang="en-US" dirty="0"/>
          </a:p>
          <a:p>
            <a:pPr lvl="1"/>
            <a:r>
              <a:rPr lang="en-US" dirty="0"/>
              <a:t>Graduate from an eligible high school with a minimum 3.7 grade point average combined with a minimum score of 1200 on the math and reading portions of the SAT test or a minimum composite score of 26 on the ACT test in a single national test administration. </a:t>
            </a:r>
            <a:endParaRPr lang="en-US" dirty="0" smtClean="0"/>
          </a:p>
          <a:p>
            <a:pPr lvl="1"/>
            <a:r>
              <a:rPr lang="en-US" dirty="0"/>
              <a:t>Enroll in an eligible post-secondary institution in 2007 or later, as a freshman, meeting one of the academic qualifications listed above and earn a 3.3 cumulative grade point average at the most recent Zell Miller Scholarship checkpoint. </a:t>
            </a:r>
            <a:endParaRPr lang="en-US" dirty="0" smtClean="0"/>
          </a:p>
          <a:p>
            <a:r>
              <a:rPr lang="en-US" dirty="0"/>
              <a:t>Be enrolled as a degree-seeking student at a </a:t>
            </a:r>
            <a:r>
              <a:rPr lang="en-US" dirty="0">
                <a:hlinkClick r:id="rId3" tooltip="PDF opens to new window"/>
              </a:rPr>
              <a:t>Zell Miller eligible college or university </a:t>
            </a:r>
            <a:r>
              <a:rPr lang="en-US" dirty="0"/>
              <a:t>in Georgia.</a:t>
            </a:r>
          </a:p>
          <a:p>
            <a:r>
              <a:rPr lang="en-US" dirty="0"/>
              <a:t>Meet additional </a:t>
            </a:r>
            <a:r>
              <a:rPr lang="en-US" dirty="0">
                <a:hlinkClick r:id="rId4"/>
              </a:rPr>
              <a:t>rigor requirements</a:t>
            </a:r>
            <a:r>
              <a:rPr lang="en-US" dirty="0"/>
              <a:t>, beginning with students graduating from high school on or after May 1, 2015.</a:t>
            </a:r>
          </a:p>
          <a:p>
            <a:pPr marL="457200" lvl="1" indent="0">
              <a:buNone/>
            </a:pPr>
            <a:endParaRPr lang="en-US" sz="2800" dirty="0" smtClean="0"/>
          </a:p>
        </p:txBody>
      </p:sp>
    </p:spTree>
    <p:extLst>
      <p:ext uri="{BB962C8B-B14F-4D97-AF65-F5344CB8AC3E}">
        <p14:creationId xmlns:p14="http://schemas.microsoft.com/office/powerpoint/2010/main" val="368333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AND:</a:t>
            </a:r>
            <a:br>
              <a:rPr lang="en-US" b="1" dirty="0"/>
            </a:br>
            <a:r>
              <a:rPr lang="en-US" b="1" dirty="0"/>
              <a:t>State Programs Eligibility</a:t>
            </a:r>
          </a:p>
          <a:p>
            <a:r>
              <a:rPr lang="en-US" dirty="0"/>
              <a:t>Meet U.S. citizenship or eligible non-citizen requirement.</a:t>
            </a:r>
          </a:p>
          <a:p>
            <a:r>
              <a:rPr lang="en-US" dirty="0"/>
              <a:t>Be a legal resident of Georgia.</a:t>
            </a:r>
          </a:p>
          <a:p>
            <a:r>
              <a:rPr lang="en-US" dirty="0"/>
              <a:t>Be registered with Selective Service, if required.</a:t>
            </a:r>
          </a:p>
          <a:p>
            <a:r>
              <a:rPr lang="en-US" dirty="0"/>
              <a:t>Maintain satisfactory academic progress as defined by the college.</a:t>
            </a:r>
          </a:p>
          <a:p>
            <a:r>
              <a:rPr lang="en-US" dirty="0"/>
              <a:t>Not be in default or owe a refund due on a student financial aid program.</a:t>
            </a:r>
          </a:p>
          <a:p>
            <a:r>
              <a:rPr lang="en-US" dirty="0"/>
              <a:t>Be in compliance with the Georgia Drug-Free Postsecondary Education Act of 1990.</a:t>
            </a:r>
          </a:p>
          <a:p>
            <a:endParaRPr lang="en-US" dirty="0"/>
          </a:p>
        </p:txBody>
      </p:sp>
      <p:sp>
        <p:nvSpPr>
          <p:cNvPr id="4" name="Title 2"/>
          <p:cNvSpPr>
            <a:spLocks noGrp="1"/>
          </p:cNvSpPr>
          <p:nvPr>
            <p:ph type="title"/>
          </p:nvPr>
        </p:nvSpPr>
        <p:spPr bwMode="auto">
          <a:xfrm>
            <a:off x="0" y="0"/>
            <a:ext cx="9144000" cy="8382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solidFill>
                  <a:schemeClr val="tx1"/>
                </a:solidFill>
              </a:rPr>
              <a:t>Zell Miller Scholarship</a:t>
            </a:r>
            <a:r>
              <a:rPr lang="en-US" b="1" dirty="0" smtClean="0">
                <a:solidFill>
                  <a:schemeClr val="tx1"/>
                </a:solidFill>
              </a:rPr>
              <a:t/>
            </a:r>
            <a:br>
              <a:rPr lang="en-US" b="1" dirty="0" smtClean="0">
                <a:solidFill>
                  <a:schemeClr val="tx1"/>
                </a:solidFill>
              </a:rPr>
            </a:br>
            <a:endParaRPr lang="en-US" dirty="0" smtClean="0"/>
          </a:p>
        </p:txBody>
      </p:sp>
    </p:spTree>
    <p:extLst>
      <p:ext uri="{BB962C8B-B14F-4D97-AF65-F5344CB8AC3E}">
        <p14:creationId xmlns:p14="http://schemas.microsoft.com/office/powerpoint/2010/main" val="30285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xfrm>
            <a:off x="0" y="0"/>
            <a:ext cx="9144000" cy="762000"/>
          </a:xfrm>
          <a:solidFill>
            <a:schemeClr val="bg1">
              <a:lumMod val="8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000" b="1" dirty="0" smtClean="0">
                <a:solidFill>
                  <a:schemeClr val="tx1"/>
                </a:solidFill>
              </a:rPr>
              <a:t>Zell Miller Scholar Program</a:t>
            </a:r>
            <a:r>
              <a:rPr lang="en-US" sz="6000" b="1" dirty="0" smtClean="0">
                <a:solidFill>
                  <a:schemeClr val="tx1"/>
                </a:solidFill>
              </a:rPr>
              <a:t/>
            </a:r>
            <a:br>
              <a:rPr lang="en-US" sz="6000" b="1" dirty="0" smtClean="0">
                <a:solidFill>
                  <a:schemeClr val="tx1"/>
                </a:solidFill>
              </a:rPr>
            </a:br>
            <a:endParaRPr lang="en-US" dirty="0" smtClean="0"/>
          </a:p>
        </p:txBody>
      </p:sp>
      <p:sp>
        <p:nvSpPr>
          <p:cNvPr id="37891" name="Content Placeholder 1"/>
          <p:cNvSpPr>
            <a:spLocks noGrp="1"/>
          </p:cNvSpPr>
          <p:nvPr>
            <p:ph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student must maintain a 3.3 grade point average in college to maintain the Zell Miller Scholar program.</a:t>
            </a:r>
          </a:p>
          <a:p>
            <a:r>
              <a:rPr lang="en-US" smtClean="0"/>
              <a:t>If a student loses eligibility for the Zell Miller Scholar program for any reason, they may regain that eligibility one time. They remain eligible for the HOPE Scholarship provided the student’s GPA is still a 3.0 or above.</a:t>
            </a:r>
          </a:p>
          <a:p>
            <a:endParaRPr lang="en-US" smtClean="0"/>
          </a:p>
          <a:p>
            <a:endParaRPr lang="en-US" smtClean="0"/>
          </a:p>
        </p:txBody>
      </p:sp>
    </p:spTree>
    <p:extLst>
      <p:ext uri="{BB962C8B-B14F-4D97-AF65-F5344CB8AC3E}">
        <p14:creationId xmlns:p14="http://schemas.microsoft.com/office/powerpoint/2010/main" val="380366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2" y="1952625"/>
            <a:ext cx="9143999"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4" y="0"/>
            <a:ext cx="9162853"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00" y="4349859"/>
            <a:ext cx="4572000" cy="1815882"/>
          </a:xfrm>
          <a:prstGeom prst="rect">
            <a:avLst/>
          </a:prstGeom>
        </p:spPr>
        <p:txBody>
          <a:bodyPr>
            <a:spAutoFit/>
          </a:bodyPr>
          <a:lstStyle/>
          <a:p>
            <a:r>
              <a:rPr lang="en-US" sz="2800" dirty="0">
                <a:hlinkClick r:id="rId4"/>
              </a:rPr>
              <a:t>http://</a:t>
            </a:r>
            <a:r>
              <a:rPr lang="en-US" sz="2800" dirty="0" smtClean="0">
                <a:hlinkClick r:id="rId4"/>
              </a:rPr>
              <a:t>www.gsfc.org/main/publishing/pdf/2012/Course_List.pdf</a:t>
            </a:r>
            <a:endParaRPr lang="en-US" sz="2800" dirty="0" smtClean="0"/>
          </a:p>
          <a:p>
            <a:endParaRPr lang="en-US" sz="2800" dirty="0"/>
          </a:p>
        </p:txBody>
      </p:sp>
    </p:spTree>
    <p:extLst>
      <p:ext uri="{BB962C8B-B14F-4D97-AF65-F5344CB8AC3E}">
        <p14:creationId xmlns:p14="http://schemas.microsoft.com/office/powerpoint/2010/main" val="195197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3600" b="1" dirty="0" smtClean="0"/>
              <a:t>Typical 9</a:t>
            </a:r>
            <a:r>
              <a:rPr lang="en-US" sz="3600" b="1" baseline="30000" dirty="0" smtClean="0"/>
              <a:t>th</a:t>
            </a:r>
            <a:r>
              <a:rPr lang="en-US" sz="3600" b="1" dirty="0" smtClean="0"/>
              <a:t> Grade </a:t>
            </a:r>
            <a:r>
              <a:rPr lang="en-US" sz="3600" b="1" dirty="0"/>
              <a:t>S</a:t>
            </a:r>
            <a:r>
              <a:rPr lang="en-US" sz="3600" b="1" dirty="0" smtClean="0"/>
              <a:t>chedule</a:t>
            </a:r>
            <a:endParaRPr lang="en-US" sz="3600" b="1" dirty="0"/>
          </a:p>
        </p:txBody>
      </p:sp>
      <p:pic>
        <p:nvPicPr>
          <p:cNvPr id="7" name="Picture 2"/>
          <p:cNvPicPr>
            <a:picLocks noChangeAspect="1" noChangeArrowheads="1"/>
          </p:cNvPicPr>
          <p:nvPr/>
        </p:nvPicPr>
        <p:blipFill>
          <a:blip r:embed="rId2" cstate="print"/>
          <a:srcRect/>
          <a:stretch>
            <a:fillRect/>
          </a:stretch>
        </p:blipFill>
        <p:spPr bwMode="auto">
          <a:xfrm>
            <a:off x="3505200" y="6477000"/>
            <a:ext cx="1371600" cy="3810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518584057"/>
              </p:ext>
            </p:extLst>
          </p:nvPr>
        </p:nvGraphicFramePr>
        <p:xfrm>
          <a:off x="0" y="2133600"/>
          <a:ext cx="8839200" cy="4195128"/>
        </p:xfrm>
        <a:graphic>
          <a:graphicData uri="http://schemas.openxmlformats.org/drawingml/2006/table">
            <a:tbl>
              <a:tblPr/>
              <a:tblGrid>
                <a:gridCol w="4419600"/>
                <a:gridCol w="4419600"/>
              </a:tblGrid>
              <a:tr h="381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000048"/>
                          </a:solidFill>
                          <a:effectLst/>
                          <a:latin typeface="Tahoma" charset="0"/>
                        </a:rPr>
                        <a:t>Semester 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000048"/>
                          </a:solidFill>
                          <a:effectLst/>
                          <a:latin typeface="Tahoma" charset="0"/>
                        </a:rPr>
                        <a:t>Semester Two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46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9</a:t>
                      </a:r>
                      <a:r>
                        <a:rPr kumimoji="0" lang="en-US" sz="2000" b="0" i="0" u="none" strike="noStrike" cap="none" normalizeH="0" baseline="30000" dirty="0" smtClean="0">
                          <a:ln>
                            <a:noFill/>
                          </a:ln>
                          <a:solidFill>
                            <a:srgbClr val="1B1B51"/>
                          </a:solidFill>
                          <a:effectLst/>
                          <a:latin typeface="Tahoma" charset="0"/>
                        </a:rPr>
                        <a:t>th</a:t>
                      </a:r>
                      <a:r>
                        <a:rPr kumimoji="0" lang="en-US" sz="2000" b="0" i="0" u="none" strike="noStrike" cap="none" normalizeH="0" baseline="0" dirty="0" smtClean="0">
                          <a:ln>
                            <a:noFill/>
                          </a:ln>
                          <a:solidFill>
                            <a:srgbClr val="1B1B51"/>
                          </a:solidFill>
                          <a:effectLst/>
                          <a:latin typeface="Tahoma" charset="0"/>
                        </a:rPr>
                        <a:t> Grade English (Honors)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9</a:t>
                      </a:r>
                      <a:r>
                        <a:rPr kumimoji="0" lang="en-US" sz="2000" b="0" i="0" u="none" strike="noStrike" cap="none" normalizeH="0" baseline="30000" dirty="0" smtClean="0">
                          <a:ln>
                            <a:noFill/>
                          </a:ln>
                          <a:solidFill>
                            <a:srgbClr val="1B1B51"/>
                          </a:solidFill>
                          <a:effectLst/>
                          <a:latin typeface="Tahoma" charset="0"/>
                        </a:rPr>
                        <a:t>th</a:t>
                      </a:r>
                      <a:r>
                        <a:rPr kumimoji="0" lang="en-US" sz="2000" b="0" i="0" u="none" strike="noStrike" cap="none" normalizeH="0" baseline="0" dirty="0" smtClean="0">
                          <a:ln>
                            <a:noFill/>
                          </a:ln>
                          <a:solidFill>
                            <a:srgbClr val="1B1B51"/>
                          </a:solidFill>
                          <a:effectLst/>
                          <a:latin typeface="Tahoma" charset="0"/>
                        </a:rPr>
                        <a:t> Grade English (Honors)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Math  (Honors)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 Math (Honors)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American </a:t>
                      </a:r>
                      <a:r>
                        <a:rPr kumimoji="0" lang="en-US" sz="2000" b="0" i="0" u="none" strike="noStrike" cap="none" normalizeH="0" baseline="0" dirty="0" err="1" smtClean="0">
                          <a:ln>
                            <a:noFill/>
                          </a:ln>
                          <a:solidFill>
                            <a:srgbClr val="1B1B51"/>
                          </a:solidFill>
                          <a:effectLst/>
                          <a:latin typeface="Tahoma" charset="0"/>
                        </a:rPr>
                        <a:t>Gov’t</a:t>
                      </a:r>
                      <a:r>
                        <a:rPr kumimoji="0" lang="en-US" sz="2000" b="0" i="0" u="none" strike="noStrike" cap="none" normalizeH="0" baseline="0" dirty="0" smtClean="0">
                          <a:ln>
                            <a:noFill/>
                          </a:ln>
                          <a:solidFill>
                            <a:srgbClr val="1B1B51"/>
                          </a:solidFill>
                          <a:effectLst/>
                          <a:latin typeface="Tahoma" charset="0"/>
                        </a:rPr>
                        <a:t> or 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000" b="0" i="0" u="none" strike="noStrike" cap="none" normalizeH="0" baseline="0" dirty="0" smtClean="0">
                          <a:ln>
                            <a:noFill/>
                          </a:ln>
                          <a:solidFill>
                            <a:srgbClr val="1B1B51"/>
                          </a:solidFill>
                          <a:effectLst/>
                          <a:latin typeface="Tahoma" charset="0"/>
                        </a:rPr>
                        <a:t>American </a:t>
                      </a:r>
                      <a:r>
                        <a:rPr kumimoji="0" lang="en-US" sz="2000" b="0" i="0" u="none" strike="noStrike" cap="none" normalizeH="0" baseline="0" dirty="0" err="1" smtClean="0">
                          <a:ln>
                            <a:noFill/>
                          </a:ln>
                          <a:solidFill>
                            <a:srgbClr val="1B1B51"/>
                          </a:solidFill>
                          <a:effectLst/>
                          <a:latin typeface="Tahoma" charset="0"/>
                        </a:rPr>
                        <a:t>Gov’t</a:t>
                      </a:r>
                      <a:r>
                        <a:rPr kumimoji="0" lang="en-US" sz="2000" b="0" i="0" u="none" strike="noStrike" cap="none" normalizeH="0" baseline="0" dirty="0" smtClean="0">
                          <a:ln>
                            <a:noFill/>
                          </a:ln>
                          <a:solidFill>
                            <a:srgbClr val="1B1B51"/>
                          </a:solidFill>
                          <a:effectLst/>
                          <a:latin typeface="Tahoma" charset="0"/>
                        </a:rPr>
                        <a:t> or Health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rgbClr val="1B1B5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World Language (Honors)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or another elective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World Language (Honors)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or another  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Biology (Honors)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Biology (Honors)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1B1B51"/>
                          </a:solidFill>
                          <a:effectLst/>
                          <a:latin typeface="Tahoma" charset="0"/>
                        </a:rPr>
                        <a:t>Elective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rgbClr val="1B1B51"/>
                          </a:solidFill>
                          <a:effectLst/>
                          <a:latin typeface="Tahoma" charset="0"/>
                        </a:rPr>
                        <a:t>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0" y="762000"/>
            <a:ext cx="9144000" cy="1323439"/>
          </a:xfrm>
          <a:prstGeom prst="rect">
            <a:avLst/>
          </a:prstGeom>
        </p:spPr>
        <p:txBody>
          <a:bodyPr wrap="square">
            <a:spAutoFit/>
          </a:bodyPr>
          <a:lstStyle/>
          <a:p>
            <a:pPr>
              <a:buFont typeface="Arial" pitchFamily="34" charset="0"/>
              <a:buChar char="•"/>
            </a:pPr>
            <a:r>
              <a:rPr lang="en-US" sz="1600" b="1" dirty="0" smtClean="0"/>
              <a:t>Your teachers make recommendations based on the prerequisites listed in the academic catalogue-     online at </a:t>
            </a:r>
            <a:r>
              <a:rPr lang="en-US" sz="1600" b="1" dirty="0" smtClean="0">
                <a:hlinkClick r:id="rId3"/>
              </a:rPr>
              <a:t>www.northviewhigh.com</a:t>
            </a:r>
            <a:r>
              <a:rPr lang="en-US" sz="1600" b="1" dirty="0" smtClean="0"/>
              <a:t> </a:t>
            </a:r>
          </a:p>
          <a:p>
            <a:pPr>
              <a:buFont typeface="Arial" pitchFamily="34" charset="0"/>
              <a:buChar char="•"/>
            </a:pPr>
            <a:r>
              <a:rPr lang="en-US" sz="1600" b="1" dirty="0" smtClean="0"/>
              <a:t>Individual departments determine the prerequisites (not the counselors)</a:t>
            </a:r>
          </a:p>
          <a:p>
            <a:pPr>
              <a:buFont typeface="Arial" pitchFamily="34" charset="0"/>
              <a:buChar char="•"/>
            </a:pPr>
            <a:r>
              <a:rPr lang="en-US" sz="1600" b="1" dirty="0" smtClean="0"/>
              <a:t>Research classes carefully</a:t>
            </a:r>
          </a:p>
          <a:p>
            <a:pPr>
              <a:buFont typeface="Arial" pitchFamily="34" charset="0"/>
              <a:buChar char="•"/>
            </a:pPr>
            <a:r>
              <a:rPr lang="en-US" sz="1600" b="1" dirty="0" smtClean="0"/>
              <a:t>Be aware of the scheduling policy. </a:t>
            </a:r>
            <a:r>
              <a:rPr lang="en-US" sz="1600" b="1" dirty="0" smtClean="0">
                <a:solidFill>
                  <a:srgbClr val="FF0000"/>
                </a:solidFill>
              </a:rPr>
              <a:t>We do not change schedules unless there is an error on our part. </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en-US" sz="4000" dirty="0" smtClean="0">
                <a:solidFill>
                  <a:schemeClr val="tx1"/>
                </a:solidFill>
              </a:rPr>
              <a:t>Final Exams and End-of-Course Tests</a:t>
            </a:r>
            <a:endParaRPr lang="en-US" sz="4000" dirty="0">
              <a:solidFill>
                <a:schemeClr val="tx1"/>
              </a:solidFill>
            </a:endParaRPr>
          </a:p>
        </p:txBody>
      </p:sp>
      <p:sp>
        <p:nvSpPr>
          <p:cNvPr id="4" name="Content Placeholder 3"/>
          <p:cNvSpPr>
            <a:spLocks noGrp="1"/>
          </p:cNvSpPr>
          <p:nvPr>
            <p:ph sz="half" idx="1"/>
          </p:nvPr>
        </p:nvSpPr>
        <p:spPr>
          <a:xfrm>
            <a:off x="304800" y="1066800"/>
            <a:ext cx="4191000" cy="4953000"/>
          </a:xfrm>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ctr">
              <a:lnSpc>
                <a:spcPct val="110000"/>
              </a:lnSpc>
              <a:spcBef>
                <a:spcPts val="0"/>
              </a:spcBef>
              <a:buNone/>
            </a:pPr>
            <a:r>
              <a:rPr lang="en-US" b="1" u="sng" dirty="0" smtClean="0">
                <a:solidFill>
                  <a:schemeClr val="bg2"/>
                </a:solidFill>
              </a:rPr>
              <a:t>Georgia Milestones</a:t>
            </a:r>
            <a:r>
              <a:rPr lang="en-US" b="1" dirty="0" smtClean="0">
                <a:solidFill>
                  <a:schemeClr val="bg2"/>
                </a:solidFill>
              </a:rPr>
              <a:t>:</a:t>
            </a:r>
          </a:p>
          <a:p>
            <a:pPr>
              <a:lnSpc>
                <a:spcPct val="110000"/>
              </a:lnSpc>
              <a:spcBef>
                <a:spcPts val="0"/>
              </a:spcBef>
            </a:pPr>
            <a:r>
              <a:rPr lang="en-US" b="1" dirty="0" smtClean="0">
                <a:solidFill>
                  <a:schemeClr val="bg2"/>
                </a:solidFill>
              </a:rPr>
              <a:t>Biology*</a:t>
            </a:r>
          </a:p>
          <a:p>
            <a:pPr>
              <a:lnSpc>
                <a:spcPct val="110000"/>
              </a:lnSpc>
              <a:spcBef>
                <a:spcPts val="0"/>
              </a:spcBef>
            </a:pPr>
            <a:r>
              <a:rPr lang="en-US" b="1" dirty="0" smtClean="0">
                <a:solidFill>
                  <a:schemeClr val="bg2"/>
                </a:solidFill>
              </a:rPr>
              <a:t>Physical Science</a:t>
            </a:r>
          </a:p>
          <a:p>
            <a:pPr>
              <a:lnSpc>
                <a:spcPct val="110000"/>
              </a:lnSpc>
              <a:spcBef>
                <a:spcPts val="0"/>
              </a:spcBef>
            </a:pPr>
            <a:r>
              <a:rPr lang="en-US" b="1" dirty="0" smtClean="0">
                <a:solidFill>
                  <a:schemeClr val="bg2"/>
                </a:solidFill>
              </a:rPr>
              <a:t>9</a:t>
            </a:r>
            <a:r>
              <a:rPr lang="en-US" b="1" baseline="30000" dirty="0" smtClean="0">
                <a:solidFill>
                  <a:schemeClr val="bg2"/>
                </a:solidFill>
              </a:rPr>
              <a:t>th</a:t>
            </a:r>
            <a:r>
              <a:rPr lang="en-US" b="1" dirty="0" smtClean="0">
                <a:solidFill>
                  <a:schemeClr val="bg2"/>
                </a:solidFill>
              </a:rPr>
              <a:t> Lit/Comp*</a:t>
            </a:r>
          </a:p>
          <a:p>
            <a:pPr>
              <a:lnSpc>
                <a:spcPct val="110000"/>
              </a:lnSpc>
              <a:spcBef>
                <a:spcPts val="0"/>
              </a:spcBef>
            </a:pPr>
            <a:r>
              <a:rPr lang="en-US" b="1" dirty="0" smtClean="0">
                <a:solidFill>
                  <a:schemeClr val="bg2"/>
                </a:solidFill>
              </a:rPr>
              <a:t>11</a:t>
            </a:r>
            <a:r>
              <a:rPr lang="en-US" b="1" baseline="30000" dirty="0" smtClean="0">
                <a:solidFill>
                  <a:schemeClr val="bg2"/>
                </a:solidFill>
              </a:rPr>
              <a:t>th</a:t>
            </a:r>
            <a:r>
              <a:rPr lang="en-US" b="1" dirty="0" smtClean="0">
                <a:solidFill>
                  <a:schemeClr val="bg2"/>
                </a:solidFill>
              </a:rPr>
              <a:t> Lit/Comp</a:t>
            </a:r>
          </a:p>
          <a:p>
            <a:pPr>
              <a:lnSpc>
                <a:spcPct val="110000"/>
              </a:lnSpc>
              <a:spcBef>
                <a:spcPts val="0"/>
              </a:spcBef>
            </a:pPr>
            <a:r>
              <a:rPr lang="en-US" b="1" dirty="0" smtClean="0">
                <a:solidFill>
                  <a:schemeClr val="bg2"/>
                </a:solidFill>
              </a:rPr>
              <a:t>CCGPS Coord. Algebra*</a:t>
            </a:r>
          </a:p>
          <a:p>
            <a:pPr>
              <a:lnSpc>
                <a:spcPct val="110000"/>
              </a:lnSpc>
              <a:spcBef>
                <a:spcPts val="0"/>
              </a:spcBef>
            </a:pPr>
            <a:r>
              <a:rPr lang="en-US" b="1" dirty="0" smtClean="0">
                <a:solidFill>
                  <a:schemeClr val="bg2"/>
                </a:solidFill>
              </a:rPr>
              <a:t>CCGPS Geometry</a:t>
            </a:r>
          </a:p>
          <a:p>
            <a:pPr>
              <a:lnSpc>
                <a:spcPct val="110000"/>
              </a:lnSpc>
              <a:spcBef>
                <a:spcPts val="0"/>
              </a:spcBef>
            </a:pPr>
            <a:r>
              <a:rPr lang="en-US" b="1" dirty="0" smtClean="0">
                <a:solidFill>
                  <a:schemeClr val="bg2"/>
                </a:solidFill>
              </a:rPr>
              <a:t>US History</a:t>
            </a:r>
          </a:p>
          <a:p>
            <a:pPr>
              <a:lnSpc>
                <a:spcPct val="110000"/>
              </a:lnSpc>
              <a:spcBef>
                <a:spcPts val="0"/>
              </a:spcBef>
            </a:pPr>
            <a:r>
              <a:rPr lang="en-US" b="1" dirty="0" smtClean="0">
                <a:solidFill>
                  <a:schemeClr val="bg2"/>
                </a:solidFill>
              </a:rPr>
              <a:t>Economics</a:t>
            </a:r>
          </a:p>
        </p:txBody>
      </p:sp>
      <p:sp>
        <p:nvSpPr>
          <p:cNvPr id="5" name="Content Placeholder 4"/>
          <p:cNvSpPr>
            <a:spLocks noGrp="1"/>
          </p:cNvSpPr>
          <p:nvPr>
            <p:ph sz="half" idx="2"/>
          </p:nvPr>
        </p:nvSpPr>
        <p:spPr>
          <a:xfrm>
            <a:off x="4800600" y="1066800"/>
            <a:ext cx="4044888" cy="4953000"/>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a:lnSpc>
                <a:spcPct val="110000"/>
              </a:lnSpc>
              <a:spcBef>
                <a:spcPts val="0"/>
              </a:spcBef>
              <a:spcAft>
                <a:spcPts val="900"/>
              </a:spcAft>
            </a:pPr>
            <a:r>
              <a:rPr lang="en-US" dirty="0" smtClean="0">
                <a:solidFill>
                  <a:schemeClr val="bg2"/>
                </a:solidFill>
              </a:rPr>
              <a:t>The GA Milestones is weighted at 20% of a student’s final course grade (S2)</a:t>
            </a:r>
          </a:p>
          <a:p>
            <a:pPr>
              <a:lnSpc>
                <a:spcPct val="110000"/>
              </a:lnSpc>
              <a:spcBef>
                <a:spcPts val="0"/>
              </a:spcBef>
              <a:spcAft>
                <a:spcPts val="900"/>
              </a:spcAft>
            </a:pPr>
            <a:r>
              <a:rPr lang="en-US" dirty="0" smtClean="0">
                <a:solidFill>
                  <a:schemeClr val="bg2"/>
                </a:solidFill>
              </a:rPr>
              <a:t>Most teachers will weight the S1 final the same as the GA Milestone</a:t>
            </a:r>
          </a:p>
          <a:p>
            <a:pPr>
              <a:lnSpc>
                <a:spcPct val="110000"/>
              </a:lnSpc>
              <a:spcBef>
                <a:spcPts val="0"/>
              </a:spcBef>
              <a:spcAft>
                <a:spcPts val="900"/>
              </a:spcAft>
            </a:pPr>
            <a:r>
              <a:rPr lang="en-US" dirty="0" smtClean="0">
                <a:solidFill>
                  <a:schemeClr val="bg2"/>
                </a:solidFill>
              </a:rPr>
              <a:t>9</a:t>
            </a:r>
            <a:r>
              <a:rPr lang="en-US" baseline="30000" dirty="0" smtClean="0">
                <a:solidFill>
                  <a:schemeClr val="bg2"/>
                </a:solidFill>
              </a:rPr>
              <a:t>th</a:t>
            </a:r>
            <a:r>
              <a:rPr lang="en-US" dirty="0" smtClean="0">
                <a:solidFill>
                  <a:schemeClr val="bg2"/>
                </a:solidFill>
              </a:rPr>
              <a:t> grade courses are marked with an *</a:t>
            </a:r>
          </a:p>
          <a:p>
            <a:pPr>
              <a:lnSpc>
                <a:spcPct val="110000"/>
              </a:lnSpc>
              <a:spcBef>
                <a:spcPts val="0"/>
              </a:spcBef>
              <a:spcAft>
                <a:spcPts val="900"/>
              </a:spcAft>
            </a:pPr>
            <a:r>
              <a:rPr lang="en-US" dirty="0" smtClean="0">
                <a:solidFill>
                  <a:schemeClr val="bg2"/>
                </a:solidFill>
              </a:rPr>
              <a:t>Final exams are given in all other courses – see teacher syllabi for details</a:t>
            </a:r>
          </a:p>
        </p:txBody>
      </p:sp>
      <p:pic>
        <p:nvPicPr>
          <p:cNvPr id="4098" name="Picture 2" descr="C:\Users\caplinger\AppData\Local\Microsoft\Windows\Temporary Internet Files\Content.IE5\PMNH3GY2\MP9004312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785" y="4724400"/>
            <a:ext cx="3200400" cy="2003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6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lnSpcReduction="10000"/>
          </a:bodyPr>
          <a:lstStyle/>
          <a:p>
            <a:r>
              <a:rPr lang="en-US" sz="4400" dirty="0" smtClean="0"/>
              <a:t>In the interest of time, please hold your questions until the end. It is likely we will answer your question at some point in the presentation tonight. If not, we will take a few questions at the end of the presentation or you may email us your questions. Thank you!</a:t>
            </a:r>
            <a:endParaRPr lang="en-US" sz="4400" dirty="0"/>
          </a:p>
        </p:txBody>
      </p:sp>
    </p:spTree>
    <p:extLst>
      <p:ext uri="{BB962C8B-B14F-4D97-AF65-F5344CB8AC3E}">
        <p14:creationId xmlns:p14="http://schemas.microsoft.com/office/powerpoint/2010/main" val="373404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3600" b="1" dirty="0" smtClean="0"/>
              <a:t>Course Placement</a:t>
            </a:r>
          </a:p>
          <a:p>
            <a:pPr algn="ctr"/>
            <a:r>
              <a:rPr lang="en-US" sz="1400" dirty="0" smtClean="0">
                <a:solidFill>
                  <a:srgbClr val="1B1B51"/>
                </a:solidFill>
              </a:rPr>
              <a:t>Your teachers make recommendations based on prerequisites posted in the academic catalogue</a:t>
            </a:r>
          </a:p>
        </p:txBody>
      </p:sp>
      <p:pic>
        <p:nvPicPr>
          <p:cNvPr id="7" name="Picture 2"/>
          <p:cNvPicPr>
            <a:picLocks noChangeAspect="1" noChangeArrowheads="1"/>
          </p:cNvPicPr>
          <p:nvPr/>
        </p:nvPicPr>
        <p:blipFill>
          <a:blip r:embed="rId2" cstate="print"/>
          <a:srcRect/>
          <a:stretch>
            <a:fillRect/>
          </a:stretch>
        </p:blipFill>
        <p:spPr bwMode="auto">
          <a:xfrm>
            <a:off x="3505200" y="6172200"/>
            <a:ext cx="1447800" cy="685800"/>
          </a:xfrm>
          <a:prstGeom prst="rect">
            <a:avLst/>
          </a:prstGeom>
          <a:noFill/>
          <a:ln w="9525">
            <a:noFill/>
            <a:miter lim="800000"/>
            <a:headEnd/>
            <a:tailEnd/>
          </a:ln>
        </p:spPr>
      </p:pic>
      <p:graphicFrame>
        <p:nvGraphicFramePr>
          <p:cNvPr id="11" name="Content Placeholder 10"/>
          <p:cNvGraphicFramePr>
            <a:graphicFrameLocks noGrp="1"/>
          </p:cNvGraphicFramePr>
          <p:nvPr>
            <p:ph idx="1"/>
            <p:extLst>
              <p:ext uri="{D42A27DB-BD31-4B8C-83A1-F6EECF244321}">
                <p14:modId xmlns:p14="http://schemas.microsoft.com/office/powerpoint/2010/main" val="18740782"/>
              </p:ext>
            </p:extLst>
          </p:nvPr>
        </p:nvGraphicFramePr>
        <p:xfrm>
          <a:off x="1219200" y="1524000"/>
          <a:ext cx="7086600" cy="838200"/>
        </p:xfrm>
        <a:graphic>
          <a:graphicData uri="http://schemas.openxmlformats.org/drawingml/2006/table">
            <a:tbl>
              <a:tblPr firstRow="1" firstCol="1" lastRow="1" lastCol="1" bandRow="1" bandCol="1">
                <a:tableStyleId>{5C22544A-7EE6-4342-B048-85BDC9FD1C3A}</a:tableStyleId>
              </a:tblPr>
              <a:tblGrid>
                <a:gridCol w="1028700"/>
                <a:gridCol w="2286000"/>
                <a:gridCol w="571500"/>
                <a:gridCol w="685800"/>
                <a:gridCol w="2514600"/>
              </a:tblGrid>
              <a:tr h="0">
                <a:tc>
                  <a:txBody>
                    <a:bodyPr/>
                    <a:lstStyle/>
                    <a:p>
                      <a:pPr marL="0" marR="0">
                        <a:spcBef>
                          <a:spcPts val="0"/>
                        </a:spcBef>
                        <a:spcAft>
                          <a:spcPts val="0"/>
                        </a:spcAft>
                      </a:pPr>
                      <a:r>
                        <a:rPr lang="en-US" sz="1100" dirty="0">
                          <a:effectLst/>
                        </a:rPr>
                        <a:t>26.0120000</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Biology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None; 9</a:t>
                      </a:r>
                      <a:endParaRPr lang="en-US" sz="1200">
                        <a:effectLst/>
                        <a:latin typeface="Times New Roman"/>
                        <a:ea typeface="Times New Roman"/>
                      </a:endParaRPr>
                    </a:p>
                  </a:txBody>
                  <a:tcPr marL="68580" marR="68580" marT="0" marB="0"/>
                </a:tc>
              </a:tr>
              <a:tr h="670560">
                <a:tc>
                  <a:txBody>
                    <a:bodyPr/>
                    <a:lstStyle/>
                    <a:p>
                      <a:pPr marL="0" marR="0">
                        <a:spcBef>
                          <a:spcPts val="0"/>
                        </a:spcBef>
                        <a:spcAft>
                          <a:spcPts val="0"/>
                        </a:spcAft>
                      </a:pPr>
                      <a:r>
                        <a:rPr lang="en-US" sz="1100">
                          <a:effectLst/>
                        </a:rPr>
                        <a:t>26.0120040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Biology Honors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88+ Advanced Science or 95+ On-level Science; 9  </a:t>
                      </a:r>
                      <a:endParaRPr lang="en-US" sz="1200" dirty="0">
                        <a:effectLst/>
                        <a:latin typeface="Times New Roman"/>
                        <a:ea typeface="Times New Roman"/>
                      </a:endParaRPr>
                    </a:p>
                  </a:txBody>
                  <a:tcPr marL="68580" marR="68580" marT="0" marB="0"/>
                </a:tc>
              </a:tr>
            </a:tbl>
          </a:graphicData>
        </a:graphic>
      </p:graphicFrame>
      <p:sp>
        <p:nvSpPr>
          <p:cNvPr id="14" name="Rectangle 13"/>
          <p:cNvSpPr/>
          <p:nvPr/>
        </p:nvSpPr>
        <p:spPr>
          <a:xfrm>
            <a:off x="1219200" y="1066800"/>
            <a:ext cx="974947" cy="369332"/>
          </a:xfrm>
          <a:prstGeom prst="rect">
            <a:avLst/>
          </a:prstGeom>
        </p:spPr>
        <p:txBody>
          <a:bodyPr wrap="none">
            <a:spAutoFit/>
          </a:bodyPr>
          <a:lstStyle/>
          <a:p>
            <a:r>
              <a:rPr lang="en-US" b="1" u="sng" dirty="0"/>
              <a:t>SCIENCE</a:t>
            </a:r>
            <a:endParaRPr lang="en-US" dirty="0"/>
          </a:p>
        </p:txBody>
      </p:sp>
      <p:sp>
        <p:nvSpPr>
          <p:cNvPr id="15" name="Rectangle 14"/>
          <p:cNvSpPr/>
          <p:nvPr/>
        </p:nvSpPr>
        <p:spPr>
          <a:xfrm>
            <a:off x="1215501" y="3090285"/>
            <a:ext cx="1804084" cy="369332"/>
          </a:xfrm>
          <a:prstGeom prst="rect">
            <a:avLst/>
          </a:prstGeom>
        </p:spPr>
        <p:txBody>
          <a:bodyPr wrap="none">
            <a:spAutoFit/>
          </a:bodyPr>
          <a:lstStyle/>
          <a:p>
            <a:r>
              <a:rPr lang="en-US" b="1" u="sng" dirty="0"/>
              <a:t>LANGUAGE ARTS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35415300"/>
              </p:ext>
            </p:extLst>
          </p:nvPr>
        </p:nvGraphicFramePr>
        <p:xfrm>
          <a:off x="1028700" y="3962400"/>
          <a:ext cx="7086600" cy="1005840"/>
        </p:xfrm>
        <a:graphic>
          <a:graphicData uri="http://schemas.openxmlformats.org/drawingml/2006/table">
            <a:tbl>
              <a:tblPr firstRow="1" firstCol="1" lastRow="1" lastCol="1" bandRow="1" bandCol="1">
                <a:tableStyleId>{5C22544A-7EE6-4342-B048-85BDC9FD1C3A}</a:tableStyleId>
              </a:tblPr>
              <a:tblGrid>
                <a:gridCol w="971550"/>
                <a:gridCol w="2228850"/>
                <a:gridCol w="571500"/>
                <a:gridCol w="571500"/>
                <a:gridCol w="2743200"/>
              </a:tblGrid>
              <a:tr h="0">
                <a:tc>
                  <a:txBody>
                    <a:bodyPr/>
                    <a:lstStyle/>
                    <a:p>
                      <a:pPr marL="0" marR="0">
                        <a:spcBef>
                          <a:spcPts val="0"/>
                        </a:spcBef>
                        <a:spcAft>
                          <a:spcPts val="0"/>
                        </a:spcAft>
                      </a:pPr>
                      <a:r>
                        <a:rPr lang="en-US" sz="1100">
                          <a:effectLst/>
                        </a:rPr>
                        <a:t>23.0610000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9</a:t>
                      </a:r>
                      <a:r>
                        <a:rPr lang="en-US" sz="1100" baseline="30000">
                          <a:effectLst/>
                        </a:rPr>
                        <a:t>th</a:t>
                      </a:r>
                      <a:r>
                        <a:rPr lang="en-US" sz="1100">
                          <a:effectLst/>
                        </a:rPr>
                        <a:t> Grade Lit/Comp</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None; 9</a:t>
                      </a:r>
                      <a:endParaRPr lang="en-US" sz="12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100">
                          <a:effectLst/>
                        </a:rPr>
                        <a:t>23.0610040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9</a:t>
                      </a:r>
                      <a:r>
                        <a:rPr lang="en-US" sz="1100" baseline="30000">
                          <a:effectLst/>
                        </a:rPr>
                        <a:t>th</a:t>
                      </a:r>
                      <a:r>
                        <a:rPr lang="en-US" sz="1100">
                          <a:effectLst/>
                        </a:rPr>
                        <a:t> Grade Lit/Comp Honors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85+ </a:t>
                      </a:r>
                      <a:r>
                        <a:rPr lang="en-US" sz="1100" dirty="0" err="1">
                          <a:effectLst/>
                        </a:rPr>
                        <a:t>unweighted</a:t>
                      </a:r>
                      <a:r>
                        <a:rPr lang="en-US" sz="1100" dirty="0">
                          <a:effectLst/>
                        </a:rPr>
                        <a:t> Lang Arts 8 Advanced or 95+ regular 8</a:t>
                      </a:r>
                      <a:r>
                        <a:rPr lang="en-US" sz="1100" baseline="30000" dirty="0">
                          <a:effectLst/>
                        </a:rPr>
                        <a:t>th</a:t>
                      </a:r>
                      <a:r>
                        <a:rPr lang="en-US" sz="1100" dirty="0">
                          <a:effectLst/>
                        </a:rPr>
                        <a:t> grade Language Arts; recommendation from Grade 8 Language Arts teacher; Level 3 score on CRCT Reading and Language Arts (if applicable); 9                                                                                             </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69521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3600" b="1" dirty="0" smtClean="0"/>
              <a:t>Course Placement</a:t>
            </a:r>
          </a:p>
          <a:p>
            <a:pPr algn="ctr"/>
            <a:r>
              <a:rPr lang="en-US" sz="1400" dirty="0" smtClean="0">
                <a:solidFill>
                  <a:srgbClr val="1B1B51"/>
                </a:solidFill>
              </a:rPr>
              <a:t>Your teachers make recommendations based on prerequisites posted in the academic catalogue</a:t>
            </a:r>
          </a:p>
        </p:txBody>
      </p:sp>
      <p:sp>
        <p:nvSpPr>
          <p:cNvPr id="3" name="Rectangle 2"/>
          <p:cNvSpPr/>
          <p:nvPr/>
        </p:nvSpPr>
        <p:spPr>
          <a:xfrm>
            <a:off x="685800" y="2667000"/>
            <a:ext cx="7620000" cy="3693319"/>
          </a:xfrm>
          <a:prstGeom prst="rect">
            <a:avLst/>
          </a:prstGeom>
        </p:spPr>
        <p:txBody>
          <a:bodyPr wrap="square">
            <a:spAutoFit/>
          </a:bodyPr>
          <a:lstStyle/>
          <a:p>
            <a:r>
              <a:rPr lang="en-US" sz="1200" b="1" u="sng" dirty="0"/>
              <a:t>NO WAIVERS permitted for 9</a:t>
            </a:r>
            <a:r>
              <a:rPr lang="en-US" sz="1200" b="1" u="sng" baseline="30000" dirty="0"/>
              <a:t>th</a:t>
            </a:r>
            <a:r>
              <a:rPr lang="en-US" sz="1200" b="1" u="sng" dirty="0"/>
              <a:t> grade AP courses.  Students must meet specified criteria.</a:t>
            </a:r>
            <a:endParaRPr lang="en-US" sz="1200" dirty="0"/>
          </a:p>
          <a:p>
            <a:r>
              <a:rPr lang="en-US" sz="1200" dirty="0"/>
              <a:t>	</a:t>
            </a:r>
          </a:p>
          <a:p>
            <a:r>
              <a:rPr lang="en-US" sz="1200" b="1" u="sng" dirty="0"/>
              <a:t>AP Government</a:t>
            </a:r>
            <a:r>
              <a:rPr lang="en-US" sz="1200" dirty="0"/>
              <a:t> Requirements for rising 9</a:t>
            </a:r>
            <a:r>
              <a:rPr lang="en-US" sz="1200" baseline="30000" dirty="0"/>
              <a:t>th</a:t>
            </a:r>
            <a:r>
              <a:rPr lang="en-US" sz="1200" dirty="0"/>
              <a:t> graders: 88+ in 8</a:t>
            </a:r>
            <a:r>
              <a:rPr lang="en-US" sz="1200" baseline="30000" dirty="0"/>
              <a:t>th</a:t>
            </a:r>
            <a:r>
              <a:rPr lang="en-US" sz="1200" dirty="0"/>
              <a:t> Grade History, 88+ in Language </a:t>
            </a:r>
            <a:r>
              <a:rPr lang="en-US" sz="1200" dirty="0" smtClean="0"/>
              <a:t>Arts Advanced. </a:t>
            </a:r>
            <a:endParaRPr lang="en-US" sz="1200" dirty="0"/>
          </a:p>
          <a:p>
            <a:pPr lvl="0"/>
            <a:r>
              <a:rPr lang="en-US" sz="1200" dirty="0"/>
              <a:t>Students may need to remove General Health and/or American Government </a:t>
            </a:r>
            <a:r>
              <a:rPr lang="en-US" sz="1200" dirty="0" smtClean="0"/>
              <a:t>from </a:t>
            </a:r>
            <a:r>
              <a:rPr lang="en-US" sz="1200" dirty="0"/>
              <a:t>their schedule to make room for an AP course.  Summer school and online options are available to rising 9</a:t>
            </a:r>
            <a:r>
              <a:rPr lang="en-US" sz="1200" baseline="30000" dirty="0"/>
              <a:t>th</a:t>
            </a:r>
            <a:r>
              <a:rPr lang="en-US" sz="1200" dirty="0"/>
              <a:t> graders at the parent’s expense.  Approximate cost for two classes taken during the summer is $500.  </a:t>
            </a:r>
          </a:p>
          <a:p>
            <a:r>
              <a:rPr lang="en-US" sz="1200" dirty="0"/>
              <a:t> </a:t>
            </a:r>
          </a:p>
          <a:p>
            <a:r>
              <a:rPr lang="en-US" sz="1200" u="sng" dirty="0"/>
              <a:t>AP Gov’t is a yearlong course. AP Gov’t fulfills the American Gov’t graduation requirement.</a:t>
            </a:r>
            <a:endParaRPr lang="en-US" sz="1200" dirty="0"/>
          </a:p>
          <a:p>
            <a:r>
              <a:rPr lang="en-US" sz="1200" dirty="0"/>
              <a:t>Students must have the ability to learn independently, though they will have support in class.  </a:t>
            </a:r>
          </a:p>
          <a:p>
            <a:r>
              <a:rPr lang="en-US" sz="1200" dirty="0"/>
              <a:t>Students should be strong with social studies skills including political cartoons and reading comprehension.  </a:t>
            </a:r>
          </a:p>
          <a:p>
            <a:r>
              <a:rPr lang="en-US" sz="1200" dirty="0"/>
              <a:t>Students will be required to read material regularly on their own.  When reading, students should read for detail; application and background of the concepts will be given in class.  </a:t>
            </a:r>
          </a:p>
          <a:p>
            <a:r>
              <a:rPr lang="en-US" sz="1200" dirty="0"/>
              <a:t>The course is heavy on memorization of vocabulary and key concepts since tests/quizzes will be formatted to AP style multiple choice questions and free response questions. These questions will require students to use critical thinking skills to apply their knowledge of concepts/vocabulary to real world examples. </a:t>
            </a:r>
          </a:p>
          <a:p>
            <a:r>
              <a:rPr lang="en-US" sz="1200" dirty="0"/>
              <a:t> </a:t>
            </a:r>
          </a:p>
          <a:p>
            <a:r>
              <a:rPr lang="en-US" sz="1200" b="1" u="sng" dirty="0"/>
              <a:t>AP Human Geography</a:t>
            </a:r>
            <a:r>
              <a:rPr lang="en-US" sz="1200" dirty="0"/>
              <a:t> requirements for rising 9</a:t>
            </a:r>
            <a:r>
              <a:rPr lang="en-US" sz="1200" baseline="30000" dirty="0"/>
              <a:t>th</a:t>
            </a:r>
            <a:r>
              <a:rPr lang="en-US" sz="1200" dirty="0"/>
              <a:t> graders: 88+ in 8</a:t>
            </a:r>
            <a:r>
              <a:rPr lang="en-US" sz="1200" baseline="30000" dirty="0"/>
              <a:t>th</a:t>
            </a:r>
            <a:r>
              <a:rPr lang="en-US" sz="1200" dirty="0"/>
              <a:t> Grade History, 88+ in Language Arts Advanced (same skill set as listed above).</a:t>
            </a:r>
            <a:r>
              <a:rPr lang="en-US" sz="1200" u="sng" dirty="0"/>
              <a:t> AP Human Geography is a yearlong course.</a:t>
            </a:r>
            <a:endParaRPr lang="en-US" sz="1200" dirty="0"/>
          </a:p>
          <a:p>
            <a:pPr lvl="0"/>
            <a:r>
              <a:rPr lang="en-US" sz="1200" dirty="0"/>
              <a:t>See note above regarding General Health </a:t>
            </a:r>
            <a:r>
              <a:rPr lang="en-US" dirty="0"/>
              <a:t>and/or American Gov’t</a:t>
            </a:r>
          </a:p>
        </p:txBody>
      </p:sp>
      <p:graphicFrame>
        <p:nvGraphicFramePr>
          <p:cNvPr id="5" name="Table 4"/>
          <p:cNvGraphicFramePr>
            <a:graphicFrameLocks noGrp="1"/>
          </p:cNvGraphicFramePr>
          <p:nvPr>
            <p:extLst>
              <p:ext uri="{D42A27DB-BD31-4B8C-83A1-F6EECF244321}">
                <p14:modId xmlns:p14="http://schemas.microsoft.com/office/powerpoint/2010/main" val="1263946801"/>
              </p:ext>
            </p:extLst>
          </p:nvPr>
        </p:nvGraphicFramePr>
        <p:xfrm>
          <a:off x="838200" y="2133600"/>
          <a:ext cx="7086600" cy="167640"/>
        </p:xfrm>
        <a:graphic>
          <a:graphicData uri="http://schemas.openxmlformats.org/drawingml/2006/table">
            <a:tbl>
              <a:tblPr firstRow="1" firstCol="1" lastRow="1" lastCol="1" bandRow="1" bandCol="1">
                <a:tableStyleId>{5C22544A-7EE6-4342-B048-85BDC9FD1C3A}</a:tableStyleId>
              </a:tblPr>
              <a:tblGrid>
                <a:gridCol w="1028700"/>
                <a:gridCol w="2286000"/>
                <a:gridCol w="571500"/>
                <a:gridCol w="685800"/>
                <a:gridCol w="2514600"/>
              </a:tblGrid>
              <a:tr h="0">
                <a:tc>
                  <a:txBody>
                    <a:bodyPr/>
                    <a:lstStyle/>
                    <a:p>
                      <a:pPr marL="0" marR="0">
                        <a:spcBef>
                          <a:spcPts val="0"/>
                        </a:spcBef>
                        <a:spcAft>
                          <a:spcPts val="0"/>
                        </a:spcAft>
                      </a:pPr>
                      <a:r>
                        <a:rPr lang="en-US" sz="1100">
                          <a:effectLst/>
                        </a:rPr>
                        <a:t>45.0570005</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American Government / Civics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0.5</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None</a:t>
                      </a:r>
                      <a:endParaRPr lang="en-US" sz="1200" dirty="0">
                        <a:effectLst/>
                        <a:latin typeface="Times New Roman"/>
                        <a:ea typeface="Times New Roman"/>
                      </a:endParaRPr>
                    </a:p>
                  </a:txBody>
                  <a:tcPr marL="68580" marR="68580" marT="0" marB="0"/>
                </a:tc>
              </a:tr>
            </a:tbl>
          </a:graphicData>
        </a:graphic>
      </p:graphicFrame>
      <p:sp>
        <p:nvSpPr>
          <p:cNvPr id="6" name="Rectangle 5"/>
          <p:cNvSpPr/>
          <p:nvPr/>
        </p:nvSpPr>
        <p:spPr>
          <a:xfrm>
            <a:off x="762000" y="1447800"/>
            <a:ext cx="1687641" cy="369332"/>
          </a:xfrm>
          <a:prstGeom prst="rect">
            <a:avLst/>
          </a:prstGeom>
        </p:spPr>
        <p:txBody>
          <a:bodyPr wrap="none">
            <a:spAutoFit/>
          </a:bodyPr>
          <a:lstStyle/>
          <a:p>
            <a:r>
              <a:rPr lang="en-US" u="sng" dirty="0"/>
              <a:t>SOCIAL STUDIES</a:t>
            </a:r>
            <a:endParaRPr lang="en-US" dirty="0"/>
          </a:p>
        </p:txBody>
      </p:sp>
    </p:spTree>
    <p:extLst>
      <p:ext uri="{BB962C8B-B14F-4D97-AF65-F5344CB8AC3E}">
        <p14:creationId xmlns:p14="http://schemas.microsoft.com/office/powerpoint/2010/main" val="29342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3600" b="1" dirty="0" smtClean="0"/>
              <a:t>Course Placement</a:t>
            </a:r>
          </a:p>
          <a:p>
            <a:pPr algn="ctr"/>
            <a:r>
              <a:rPr lang="en-US" sz="1600" dirty="0" smtClean="0">
                <a:solidFill>
                  <a:srgbClr val="1B1B51"/>
                </a:solidFill>
              </a:rPr>
              <a:t>Your teachers make recommendations based on prerequisites posted in the academic catal</a:t>
            </a:r>
            <a:r>
              <a:rPr lang="en-US" dirty="0" smtClean="0">
                <a:solidFill>
                  <a:srgbClr val="1B1B51"/>
                </a:solidFill>
              </a:rPr>
              <a:t>ogue</a:t>
            </a:r>
          </a:p>
        </p:txBody>
      </p:sp>
      <p:graphicFrame>
        <p:nvGraphicFramePr>
          <p:cNvPr id="2" name="Table 1"/>
          <p:cNvGraphicFramePr>
            <a:graphicFrameLocks noGrp="1"/>
          </p:cNvGraphicFramePr>
          <p:nvPr/>
        </p:nvGraphicFramePr>
        <p:xfrm>
          <a:off x="1371129" y="1600200"/>
          <a:ext cx="6401742" cy="4525962"/>
        </p:xfrm>
        <a:graphic>
          <a:graphicData uri="http://schemas.openxmlformats.org/drawingml/2006/table">
            <a:tbl>
              <a:tblPr firstRow="1" firstCol="1" lastRow="1" lastCol="1" bandRow="1" bandCol="1">
                <a:tableStyleId>{5C22544A-7EE6-4342-B048-85BDC9FD1C3A}</a:tableStyleId>
              </a:tblPr>
              <a:tblGrid>
                <a:gridCol w="929285"/>
                <a:gridCol w="2065078"/>
                <a:gridCol w="516270"/>
                <a:gridCol w="619523"/>
                <a:gridCol w="2271586"/>
              </a:tblGrid>
              <a:tr h="365978">
                <a:tc>
                  <a:txBody>
                    <a:bodyPr/>
                    <a:lstStyle/>
                    <a:p>
                      <a:pPr marL="0" marR="0">
                        <a:spcBef>
                          <a:spcPts val="0"/>
                        </a:spcBef>
                        <a:spcAft>
                          <a:spcPts val="0"/>
                        </a:spcAft>
                      </a:pPr>
                      <a:r>
                        <a:rPr lang="en-US" sz="1000">
                          <a:effectLst/>
                        </a:rPr>
                        <a:t>62.0110000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Chinese 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None</a:t>
                      </a:r>
                      <a:endParaRPr lang="en-US" sz="1100">
                        <a:effectLst/>
                        <a:latin typeface="Times New Roman"/>
                        <a:ea typeface="Times New Roman"/>
                      </a:endParaRPr>
                    </a:p>
                  </a:txBody>
                  <a:tcPr marL="61952" marR="61952" marT="0" marB="0"/>
                </a:tc>
              </a:tr>
              <a:tr h="211097">
                <a:tc>
                  <a:txBody>
                    <a:bodyPr/>
                    <a:lstStyle/>
                    <a:p>
                      <a:pPr marL="0" marR="0">
                        <a:spcBef>
                          <a:spcPts val="0"/>
                        </a:spcBef>
                        <a:spcAft>
                          <a:spcPts val="0"/>
                        </a:spcAft>
                      </a:pPr>
                      <a:r>
                        <a:rPr lang="en-US" sz="1000">
                          <a:effectLst/>
                        </a:rPr>
                        <a:t>62.0120000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Chinese II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70 – 89 Chinese 8</a:t>
                      </a:r>
                      <a:endParaRPr lang="en-US" sz="1100">
                        <a:effectLst/>
                        <a:latin typeface="Times New Roman"/>
                        <a:ea typeface="Times New Roman"/>
                      </a:endParaRPr>
                    </a:p>
                  </a:txBody>
                  <a:tcPr marL="61952" marR="61952" marT="0" marB="0"/>
                </a:tc>
              </a:tr>
              <a:tr h="211097">
                <a:tc>
                  <a:txBody>
                    <a:bodyPr/>
                    <a:lstStyle/>
                    <a:p>
                      <a:pPr marL="0" marR="0">
                        <a:spcBef>
                          <a:spcPts val="0"/>
                        </a:spcBef>
                        <a:spcAft>
                          <a:spcPts val="0"/>
                        </a:spcAft>
                      </a:pPr>
                      <a:r>
                        <a:rPr lang="en-US" sz="1000">
                          <a:effectLst/>
                        </a:rPr>
                        <a:t>62.0120040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Chinese II Honors</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90+ Chinese 8</a:t>
                      </a:r>
                      <a:endParaRPr lang="en-US" sz="1100">
                        <a:effectLst/>
                        <a:latin typeface="Times New Roman"/>
                        <a:ea typeface="Times New Roman"/>
                      </a:endParaRPr>
                    </a:p>
                  </a:txBody>
                  <a:tcPr marL="61952" marR="61952" marT="0" marB="0"/>
                </a:tc>
              </a:tr>
              <a:tr h="278212">
                <a:tc>
                  <a:txBody>
                    <a:bodyPr/>
                    <a:lstStyle/>
                    <a:p>
                      <a:pPr marL="0" marR="0">
                        <a:spcBef>
                          <a:spcPts val="0"/>
                        </a:spcBef>
                        <a:spcAft>
                          <a:spcPts val="0"/>
                        </a:spcAft>
                      </a:pPr>
                      <a:r>
                        <a:rPr lang="en-US" sz="1000">
                          <a:effectLst/>
                        </a:rPr>
                        <a:t>60.0110000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French 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None</a:t>
                      </a:r>
                      <a:endParaRPr lang="en-US" sz="1100">
                        <a:effectLst/>
                        <a:latin typeface="Times New Roman"/>
                        <a:ea typeface="Times New Roman"/>
                      </a:endParaRPr>
                    </a:p>
                  </a:txBody>
                  <a:tcPr marL="61952" marR="61952" marT="0" marB="0"/>
                </a:tc>
              </a:tr>
              <a:tr h="355652">
                <a:tc>
                  <a:txBody>
                    <a:bodyPr/>
                    <a:lstStyle/>
                    <a:p>
                      <a:pPr marL="0" marR="0">
                        <a:spcBef>
                          <a:spcPts val="0"/>
                        </a:spcBef>
                        <a:spcAft>
                          <a:spcPts val="0"/>
                        </a:spcAft>
                      </a:pPr>
                      <a:r>
                        <a:rPr lang="en-US" sz="1000">
                          <a:effectLst/>
                        </a:rPr>
                        <a:t>60.0120000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French II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70 – 91 French 8</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60.0120040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French II Honors</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92+ French 8</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61.0110000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German 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None</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61.0120000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German II and II Honors</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 German 8</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61.0410000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Latin 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None</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60.0710000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Spanish 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None</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60.0720000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Spanish II</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70 – 91 Spanish 8 </a:t>
                      </a:r>
                      <a:endParaRPr lang="en-US" sz="1100">
                        <a:effectLst/>
                        <a:latin typeface="Times New Roman"/>
                        <a:ea typeface="Times New Roman"/>
                      </a:endParaRPr>
                    </a:p>
                  </a:txBody>
                  <a:tcPr marL="61952" marR="61952" marT="0" marB="0"/>
                </a:tc>
              </a:tr>
              <a:tr h="443418">
                <a:tc>
                  <a:txBody>
                    <a:bodyPr/>
                    <a:lstStyle/>
                    <a:p>
                      <a:pPr marL="0" marR="0">
                        <a:spcBef>
                          <a:spcPts val="0"/>
                        </a:spcBef>
                        <a:spcAft>
                          <a:spcPts val="0"/>
                        </a:spcAft>
                      </a:pPr>
                      <a:r>
                        <a:rPr lang="en-US" sz="1000">
                          <a:effectLst/>
                        </a:rPr>
                        <a:t>60.0720040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Spanish II Honors</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Y</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61952" marR="61952" marT="0" marB="0"/>
                </a:tc>
                <a:tc>
                  <a:txBody>
                    <a:bodyPr/>
                    <a:lstStyle/>
                    <a:p>
                      <a:pPr marL="0" marR="0">
                        <a:spcBef>
                          <a:spcPts val="0"/>
                        </a:spcBef>
                        <a:spcAft>
                          <a:spcPts val="0"/>
                        </a:spcAft>
                      </a:pPr>
                      <a:r>
                        <a:rPr lang="en-US" sz="1000" dirty="0">
                          <a:effectLst/>
                        </a:rPr>
                        <a:t>92+ Spanish 8</a:t>
                      </a:r>
                      <a:endParaRPr lang="en-US" sz="1100" dirty="0">
                        <a:effectLst/>
                        <a:latin typeface="Times New Roman"/>
                        <a:ea typeface="Times New Roman"/>
                      </a:endParaRPr>
                    </a:p>
                  </a:txBody>
                  <a:tcPr marL="61952" marR="61952" marT="0" marB="0"/>
                </a:tc>
              </a:tr>
            </a:tbl>
          </a:graphicData>
        </a:graphic>
      </p:graphicFrame>
      <p:sp>
        <p:nvSpPr>
          <p:cNvPr id="3" name="Rectangle 2"/>
          <p:cNvSpPr/>
          <p:nvPr/>
        </p:nvSpPr>
        <p:spPr>
          <a:xfrm>
            <a:off x="1346917" y="1066800"/>
            <a:ext cx="2158283" cy="369332"/>
          </a:xfrm>
          <a:prstGeom prst="rect">
            <a:avLst/>
          </a:prstGeom>
        </p:spPr>
        <p:txBody>
          <a:bodyPr wrap="none">
            <a:spAutoFit/>
          </a:bodyPr>
          <a:lstStyle/>
          <a:p>
            <a:r>
              <a:rPr lang="en-US" b="1" u="sng" dirty="0"/>
              <a:t>WORLD LANGUAGES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pPr algn="ctr"/>
            <a:r>
              <a:rPr lang="en-US" sz="3600" b="1" dirty="0" smtClean="0"/>
              <a:t>Course Placement</a:t>
            </a:r>
          </a:p>
          <a:p>
            <a:pPr algn="ctr"/>
            <a:r>
              <a:rPr lang="en-US" sz="1600" dirty="0" smtClean="0">
                <a:solidFill>
                  <a:srgbClr val="1B1B51"/>
                </a:solidFill>
              </a:rPr>
              <a:t>Your teachers make recommendations based on prerequisites posted in the academic catal</a:t>
            </a:r>
            <a:r>
              <a:rPr lang="en-US" dirty="0" smtClean="0">
                <a:solidFill>
                  <a:srgbClr val="1B1B51"/>
                </a:solidFill>
              </a:rPr>
              <a:t>ogue</a:t>
            </a:r>
          </a:p>
        </p:txBody>
      </p:sp>
      <p:graphicFrame>
        <p:nvGraphicFramePr>
          <p:cNvPr id="2" name="Table 1"/>
          <p:cNvGraphicFramePr>
            <a:graphicFrameLocks noGrp="1"/>
          </p:cNvGraphicFramePr>
          <p:nvPr>
            <p:extLst>
              <p:ext uri="{D42A27DB-BD31-4B8C-83A1-F6EECF244321}">
                <p14:modId xmlns:p14="http://schemas.microsoft.com/office/powerpoint/2010/main" val="27616538"/>
              </p:ext>
            </p:extLst>
          </p:nvPr>
        </p:nvGraphicFramePr>
        <p:xfrm>
          <a:off x="1028700" y="2605881"/>
          <a:ext cx="7086600" cy="1844040"/>
        </p:xfrm>
        <a:graphic>
          <a:graphicData uri="http://schemas.openxmlformats.org/drawingml/2006/table">
            <a:tbl>
              <a:tblPr firstRow="1" firstCol="1" lastRow="1" lastCol="1" bandRow="1" bandCol="1">
                <a:tableStyleId>{5C22544A-7EE6-4342-B048-85BDC9FD1C3A}</a:tableStyleId>
              </a:tblPr>
              <a:tblGrid>
                <a:gridCol w="1028700"/>
                <a:gridCol w="2286000"/>
                <a:gridCol w="571500"/>
                <a:gridCol w="685800"/>
                <a:gridCol w="2514600"/>
              </a:tblGrid>
              <a:tr h="0">
                <a:tc>
                  <a:txBody>
                    <a:bodyPr/>
                    <a:lstStyle/>
                    <a:p>
                      <a:pPr marL="0" marR="0">
                        <a:spcBef>
                          <a:spcPts val="0"/>
                        </a:spcBef>
                        <a:spcAft>
                          <a:spcPts val="0"/>
                        </a:spcAft>
                      </a:pPr>
                      <a:r>
                        <a:rPr lang="en-US" sz="1100" dirty="0">
                          <a:effectLst/>
                        </a:rPr>
                        <a:t>27.0971000</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CCGPS Coord Algebra</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Math 8A 70 – 84; Math 8O 70 – 89; 9</a:t>
                      </a:r>
                      <a:endParaRPr lang="en-US" sz="1200"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100">
                          <a:effectLst/>
                        </a:rPr>
                        <a:t>27.1981000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CCGPS Coord Algebra Support</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b="1" kern="1200" dirty="0" smtClean="0">
                          <a:solidFill>
                            <a:schemeClr val="lt1"/>
                          </a:solidFill>
                          <a:effectLst/>
                          <a:latin typeface="+mn-lt"/>
                          <a:ea typeface="+mn-ea"/>
                          <a:cs typeface="+mn-cs"/>
                        </a:rPr>
                        <a:t>Passed Math 8 with 70-75 and/or enrolled in ABE Math 8 for two quarters - take with CCGPS Algebra; Course is required, no waivers permitted; 9</a:t>
                      </a:r>
                      <a:endParaRPr lang="en-US" sz="1100"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100">
                          <a:effectLst/>
                        </a:rPr>
                        <a:t>27.0975040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CCGPS AccCoord Alg Honors</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b="1" kern="1200" dirty="0" smtClean="0">
                          <a:solidFill>
                            <a:schemeClr val="lt1"/>
                          </a:solidFill>
                          <a:effectLst/>
                          <a:latin typeface="+mn-lt"/>
                          <a:ea typeface="+mn-ea"/>
                          <a:cs typeface="+mn-cs"/>
                        </a:rPr>
                        <a:t>88+ Math 8A, 98+ Math 8 O level; NO Waivers permitted for 8 O students.  Must have a final grade of 98 to take the accelerated course from level 8 O; 9</a:t>
                      </a:r>
                      <a:endParaRPr lang="en-US" sz="1100"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100">
                          <a:effectLst/>
                        </a:rPr>
                        <a:t>27.0976040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CCGPS Accelerated Analytic Geometry Honors </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83+ </a:t>
                      </a:r>
                      <a:r>
                        <a:rPr lang="en-US" sz="1100" dirty="0" err="1">
                          <a:effectLst/>
                        </a:rPr>
                        <a:t>unweighted</a:t>
                      </a:r>
                      <a:r>
                        <a:rPr lang="en-US" sz="1100" dirty="0">
                          <a:effectLst/>
                        </a:rPr>
                        <a:t> CCGPS Accelerated </a:t>
                      </a:r>
                      <a:r>
                        <a:rPr lang="en-US" sz="1100" dirty="0" err="1">
                          <a:effectLst/>
                        </a:rPr>
                        <a:t>Coord</a:t>
                      </a:r>
                      <a:r>
                        <a:rPr lang="en-US" sz="1100" dirty="0">
                          <a:effectLst/>
                        </a:rPr>
                        <a:t> Algebra H;  9,10</a:t>
                      </a:r>
                      <a:endParaRPr lang="en-US" sz="1200" dirty="0">
                        <a:effectLst/>
                        <a:latin typeface="Times New Roman"/>
                        <a:ea typeface="Times New Roman"/>
                      </a:endParaRPr>
                    </a:p>
                  </a:txBody>
                  <a:tcPr marL="68580" marR="68580" marT="0" marB="0"/>
                </a:tc>
              </a:tr>
            </a:tbl>
          </a:graphicData>
        </a:graphic>
      </p:graphicFrame>
      <p:sp>
        <p:nvSpPr>
          <p:cNvPr id="3" name="Rectangle 2"/>
          <p:cNvSpPr/>
          <p:nvPr/>
        </p:nvSpPr>
        <p:spPr>
          <a:xfrm>
            <a:off x="990600" y="1676400"/>
            <a:ext cx="1608967" cy="369332"/>
          </a:xfrm>
          <a:prstGeom prst="rect">
            <a:avLst/>
          </a:prstGeom>
        </p:spPr>
        <p:txBody>
          <a:bodyPr wrap="none">
            <a:spAutoFit/>
          </a:bodyPr>
          <a:lstStyle/>
          <a:p>
            <a:r>
              <a:rPr lang="en-US" b="1" u="sng" cap="all" dirty="0"/>
              <a:t>MATHEMATICS</a:t>
            </a:r>
            <a:endParaRPr lang="en-US" dirty="0"/>
          </a:p>
        </p:txBody>
      </p:sp>
    </p:spTree>
    <p:extLst>
      <p:ext uri="{BB962C8B-B14F-4D97-AF65-F5344CB8AC3E}">
        <p14:creationId xmlns:p14="http://schemas.microsoft.com/office/powerpoint/2010/main" val="2970245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lumMod val="85000"/>
            </a:schemeClr>
          </a:solidFill>
        </p:spPr>
        <p:txBody>
          <a:bodyPr>
            <a:normAutofit/>
          </a:bodyPr>
          <a:lstStyle/>
          <a:p>
            <a:r>
              <a:rPr lang="en-US" dirty="0" smtClean="0"/>
              <a:t>A Word On Math….</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2200" dirty="0" smtClean="0"/>
              <a:t>Students taking CCGPS Accelerated Coordinate Algebra Honors in 9</a:t>
            </a:r>
            <a:r>
              <a:rPr lang="en-US" sz="2200" baseline="30000" dirty="0" smtClean="0"/>
              <a:t>th</a:t>
            </a:r>
            <a:r>
              <a:rPr lang="en-US" sz="2200" dirty="0" smtClean="0"/>
              <a:t> grade, will take CCGPS Accelerated Analytic Geometry Honors in 10</a:t>
            </a:r>
            <a:r>
              <a:rPr lang="en-US" sz="2200" baseline="30000" dirty="0" smtClean="0"/>
              <a:t>th</a:t>
            </a:r>
            <a:r>
              <a:rPr lang="en-US" sz="2200" dirty="0" smtClean="0"/>
              <a:t> grade, CCGPS Accelerated Pre-Calculus Honors in 11</a:t>
            </a:r>
            <a:r>
              <a:rPr lang="en-US" sz="2200" baseline="30000" dirty="0" smtClean="0"/>
              <a:t>th</a:t>
            </a:r>
            <a:r>
              <a:rPr lang="en-US" sz="2200" dirty="0" smtClean="0"/>
              <a:t> grade, and </a:t>
            </a:r>
            <a:r>
              <a:rPr lang="en-US" sz="2200" b="1" u="sng" dirty="0" smtClean="0"/>
              <a:t>MUST</a:t>
            </a:r>
            <a:r>
              <a:rPr lang="en-US" sz="2200" dirty="0" smtClean="0"/>
              <a:t> take AP Calculus or AP Statistics in 12</a:t>
            </a:r>
            <a:r>
              <a:rPr lang="en-US" sz="2200" baseline="30000" dirty="0" smtClean="0"/>
              <a:t>th</a:t>
            </a:r>
            <a:r>
              <a:rPr lang="en-US" sz="2200" dirty="0" smtClean="0"/>
              <a:t> grade in order to graduate. </a:t>
            </a:r>
            <a:r>
              <a:rPr lang="en-US" sz="2200" b="1" u="sng" dirty="0" smtClean="0"/>
              <a:t>There are limited alternatives!!</a:t>
            </a:r>
          </a:p>
          <a:p>
            <a:r>
              <a:rPr lang="en-US" sz="2200" dirty="0" smtClean="0"/>
              <a:t>If you are recommended for the Accelerated path you must have extremely high math grades and a 3 on your 8</a:t>
            </a:r>
            <a:r>
              <a:rPr lang="en-US" sz="2200" baseline="30000" dirty="0" smtClean="0"/>
              <a:t>th</a:t>
            </a:r>
            <a:r>
              <a:rPr lang="en-US" sz="2200" dirty="0" smtClean="0"/>
              <a:t> grade CRCT in math.</a:t>
            </a:r>
          </a:p>
          <a:p>
            <a:r>
              <a:rPr lang="en-US" sz="2200" dirty="0" smtClean="0"/>
              <a:t>In addition to being a very strong math student, you must also be a very strong test taker. 90% of your grade will be earned from demonstrating content mastery on quizzes, tests and alternative assessments.</a:t>
            </a:r>
          </a:p>
          <a:p>
            <a:r>
              <a:rPr lang="en-US" sz="2200" dirty="0" smtClean="0"/>
              <a:t>Even if your 8</a:t>
            </a:r>
            <a:r>
              <a:rPr lang="en-US" sz="2200" baseline="30000" dirty="0" smtClean="0"/>
              <a:t>th</a:t>
            </a:r>
            <a:r>
              <a:rPr lang="en-US" sz="2200" dirty="0" smtClean="0"/>
              <a:t> grade math teacher has recommended you for Accelerated math, you need to have a serious discussion with your parents to be SURE this path is right for you.</a:t>
            </a:r>
            <a:endParaRPr lang="en-US"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1">
              <a:lumMod val="85000"/>
            </a:schemeClr>
          </a:solidFill>
          <a:ln>
            <a:solidFill>
              <a:schemeClr val="bg1">
                <a:lumMod val="85000"/>
              </a:schemeClr>
            </a:solidFill>
          </a:ln>
        </p:spPr>
        <p:txBody>
          <a:bodyPr/>
          <a:lstStyle/>
          <a:p>
            <a:r>
              <a:rPr lang="en-US" b="1" dirty="0" smtClean="0"/>
              <a:t>High School Academic Placement</a:t>
            </a:r>
            <a:endParaRPr lang="en-US" b="1" dirty="0"/>
          </a:p>
        </p:txBody>
      </p:sp>
      <p:sp>
        <p:nvSpPr>
          <p:cNvPr id="3" name="Content Placeholder 2"/>
          <p:cNvSpPr>
            <a:spLocks noGrp="1"/>
          </p:cNvSpPr>
          <p:nvPr>
            <p:ph idx="1"/>
          </p:nvPr>
        </p:nvSpPr>
        <p:spPr/>
        <p:txBody>
          <a:bodyPr>
            <a:normAutofit fontScale="92500"/>
          </a:bodyPr>
          <a:lstStyle/>
          <a:p>
            <a:r>
              <a:rPr lang="en-US" dirty="0" smtClean="0"/>
              <a:t>All Academic course placements are subject to change. Students are currently placed based on first semester and current grades in pre-requisite courses.</a:t>
            </a:r>
          </a:p>
          <a:p>
            <a:r>
              <a:rPr lang="en-US" dirty="0" smtClean="0"/>
              <a:t>If final second semester grades in pre-requisite courses or 8</a:t>
            </a:r>
            <a:r>
              <a:rPr lang="en-US" baseline="30000" dirty="0" smtClean="0"/>
              <a:t>th</a:t>
            </a:r>
            <a:r>
              <a:rPr lang="en-US" dirty="0" smtClean="0"/>
              <a:t> CRCT scores drop below the necessary grades to be placed in Honors level courses, students will be removed before the beginning of the 2015/2016 School Year.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chemeClr val="bg1">
              <a:lumMod val="85000"/>
            </a:schemeClr>
          </a:solidFill>
        </p:spPr>
        <p:txBody>
          <a:bodyPr/>
          <a:lstStyle/>
          <a:p>
            <a:r>
              <a:rPr lang="en-US" b="1" dirty="0" smtClean="0"/>
              <a:t>Course Verification Form</a:t>
            </a:r>
            <a:endParaRPr lang="en-US" b="1" dirty="0"/>
          </a:p>
        </p:txBody>
      </p:sp>
      <p:sp>
        <p:nvSpPr>
          <p:cNvPr id="5" name="Content Placeholder 4"/>
          <p:cNvSpPr>
            <a:spLocks noGrp="1"/>
          </p:cNvSpPr>
          <p:nvPr>
            <p:ph idx="1"/>
          </p:nvPr>
        </p:nvSpPr>
        <p:spPr/>
        <p:txBody>
          <a:bodyPr>
            <a:normAutofit lnSpcReduction="10000"/>
          </a:bodyPr>
          <a:lstStyle/>
          <a:p>
            <a:r>
              <a:rPr lang="en-US" dirty="0" smtClean="0"/>
              <a:t>On the front of the course verification form, there will be a listing of all of your academic courses currently selected by your teachers (subject to change upon receipt of final second semester grade)</a:t>
            </a:r>
          </a:p>
          <a:p>
            <a:r>
              <a:rPr lang="en-US" dirty="0" smtClean="0"/>
              <a:t>These courses should total 4.0 units if you are not currently in a World Language or 5.0 units if you are continuing on to a second year of World Language.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762000"/>
          </a:xfrm>
          <a:prstGeom prst="rect">
            <a:avLst/>
          </a:prstGeom>
          <a:solidFill>
            <a:srgbClr val="DDDDDD"/>
          </a:solidFill>
          <a:ln w="9525">
            <a:noFill/>
            <a:miter lim="800000"/>
            <a:headEnd/>
            <a:tailEnd/>
          </a:ln>
          <a:effectLst/>
        </p:spPr>
        <p:txBody>
          <a:bodyPr wrap="none" anchor="ctr"/>
          <a:lstStyle/>
          <a:p>
            <a:r>
              <a:rPr lang="en-US" sz="3200" dirty="0" smtClean="0">
                <a:solidFill>
                  <a:srgbClr val="000048"/>
                </a:solidFill>
              </a:rPr>
              <a:t>Front Page of Verification Form- two examples</a:t>
            </a:r>
            <a:endParaRPr lang="en-US" sz="3200" dirty="0">
              <a:solidFill>
                <a:srgbClr val="000048"/>
              </a:solidFill>
            </a:endParaRPr>
          </a:p>
        </p:txBody>
      </p:sp>
      <p:sp>
        <p:nvSpPr>
          <p:cNvPr id="7" name="Rectangle 6"/>
          <p:cNvSpPr>
            <a:spLocks noChangeArrowheads="1"/>
          </p:cNvSpPr>
          <p:nvPr/>
        </p:nvSpPr>
        <p:spPr bwMode="auto">
          <a:xfrm>
            <a:off x="0" y="838200"/>
            <a:ext cx="7696200" cy="381000"/>
          </a:xfrm>
          <a:prstGeom prst="rect">
            <a:avLst/>
          </a:prstGeom>
          <a:solidFill>
            <a:srgbClr val="FFFF00"/>
          </a:solidFill>
          <a:ln w="9525">
            <a:noFill/>
            <a:miter lim="800000"/>
            <a:headEnd/>
            <a:tailEnd/>
          </a:ln>
          <a:effectLst/>
        </p:spPr>
        <p:txBody>
          <a:bodyPr wrap="none" anchor="ctr"/>
          <a:lstStyle/>
          <a:p>
            <a:r>
              <a:rPr lang="en-US" sz="1400" b="1" dirty="0" smtClean="0">
                <a:solidFill>
                  <a:srgbClr val="000048"/>
                </a:solidFill>
              </a:rPr>
              <a:t>5 units of credit- student is taking World Language	*Student will select 1.0 units of electives</a:t>
            </a:r>
            <a:endParaRPr lang="en-US" sz="1400" b="1" dirty="0">
              <a:solidFill>
                <a:srgbClr val="000048"/>
              </a:solidFill>
            </a:endParaRPr>
          </a:p>
        </p:txBody>
      </p:sp>
      <p:sp>
        <p:nvSpPr>
          <p:cNvPr id="8" name="Rectangle 7"/>
          <p:cNvSpPr>
            <a:spLocks noChangeArrowheads="1"/>
          </p:cNvSpPr>
          <p:nvPr/>
        </p:nvSpPr>
        <p:spPr bwMode="auto">
          <a:xfrm>
            <a:off x="0" y="4038600"/>
            <a:ext cx="7696200" cy="381000"/>
          </a:xfrm>
          <a:prstGeom prst="rect">
            <a:avLst/>
          </a:prstGeom>
          <a:solidFill>
            <a:srgbClr val="FFFF00"/>
          </a:solidFill>
          <a:ln w="9525">
            <a:noFill/>
            <a:miter lim="800000"/>
            <a:headEnd/>
            <a:tailEnd/>
          </a:ln>
          <a:effectLst/>
        </p:spPr>
        <p:txBody>
          <a:bodyPr wrap="none" anchor="ctr"/>
          <a:lstStyle/>
          <a:p>
            <a:r>
              <a:rPr lang="en-US" sz="1400" b="1" dirty="0" smtClean="0">
                <a:solidFill>
                  <a:srgbClr val="000048"/>
                </a:solidFill>
              </a:rPr>
              <a:t>4 units of credit- student is not taking World Language	*Student will select 2.0 units of electives</a:t>
            </a:r>
            <a:endParaRPr lang="en-US" sz="1400" b="1" dirty="0">
              <a:solidFill>
                <a:srgbClr val="000048"/>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4648200"/>
            <a:ext cx="57626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93" y="1219200"/>
            <a:ext cx="5438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216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bg1">
              <a:lumMod val="85000"/>
            </a:schemeClr>
          </a:solidFill>
        </p:spPr>
        <p:txBody>
          <a:bodyPr>
            <a:normAutofit fontScale="90000"/>
          </a:bodyPr>
          <a:lstStyle/>
          <a:p>
            <a:r>
              <a:rPr lang="en-US" b="1" dirty="0" smtClean="0"/>
              <a:t>Course Selection</a:t>
            </a:r>
            <a:endParaRPr lang="en-US" b="1" dirty="0"/>
          </a:p>
        </p:txBody>
      </p:sp>
      <p:sp>
        <p:nvSpPr>
          <p:cNvPr id="9" name="Rectangle 8"/>
          <p:cNvSpPr/>
          <p:nvPr/>
        </p:nvSpPr>
        <p:spPr>
          <a:xfrm>
            <a:off x="609600" y="615197"/>
            <a:ext cx="8001000" cy="1908215"/>
          </a:xfrm>
          <a:prstGeom prst="rect">
            <a:avLst/>
          </a:prstGeom>
        </p:spPr>
        <p:txBody>
          <a:bodyPr wrap="square">
            <a:spAutoFit/>
          </a:bodyPr>
          <a:lstStyle/>
          <a:p>
            <a:r>
              <a:rPr lang="en-US" sz="1200" b="1" u="sng" dirty="0"/>
              <a:t>ELECTIVE CHOICES:</a:t>
            </a:r>
            <a:endParaRPr lang="en-US" sz="1200" dirty="0"/>
          </a:p>
          <a:p>
            <a:r>
              <a:rPr lang="en-US" sz="1100" dirty="0"/>
              <a:t>List your elective choices </a:t>
            </a:r>
            <a:r>
              <a:rPr lang="en-US" sz="1100" b="1" i="1" u="sng" dirty="0"/>
              <a:t>in order of priority</a:t>
            </a:r>
            <a:r>
              <a:rPr lang="en-US" sz="1100" dirty="0"/>
              <a:t> from 1 – 8.  You will find the course descriptions in your </a:t>
            </a:r>
            <a:r>
              <a:rPr lang="en-US" sz="1100" dirty="0" err="1"/>
              <a:t>Northview</a:t>
            </a:r>
            <a:r>
              <a:rPr lang="en-US" sz="1100" dirty="0"/>
              <a:t> Curriculum Handbook.  The handbook can be accessed at </a:t>
            </a:r>
            <a:r>
              <a:rPr lang="en-US" sz="1100" u="sng" dirty="0">
                <a:hlinkClick r:id="rId2"/>
              </a:rPr>
              <a:t>www.northviewhigh.com</a:t>
            </a:r>
            <a:r>
              <a:rPr lang="en-US" sz="1100" dirty="0"/>
              <a:t>. Enrollment in each course is limited, and we will honor as many requests as possible.  If you do not list eight choices and we cannot honor your other requests, we will select the elective for you.  Any course listed on this form may be used to complete the student schedule. </a:t>
            </a:r>
          </a:p>
          <a:p>
            <a:r>
              <a:rPr lang="en-US" sz="1100" dirty="0"/>
              <a:t> </a:t>
            </a:r>
          </a:p>
          <a:p>
            <a:r>
              <a:rPr lang="en-US" sz="1100" dirty="0"/>
              <a:t>Mark eight (8) elective choices even if you have six academic classes listed above.  Courses may be cancelled over the summer and we need course options to complete your schedule</a:t>
            </a:r>
            <a:r>
              <a:rPr lang="en-US" sz="1100" dirty="0" smtClean="0"/>
              <a:t>.</a:t>
            </a:r>
          </a:p>
          <a:p>
            <a:endParaRPr lang="en-US" sz="1100" dirty="0"/>
          </a:p>
          <a:p>
            <a:r>
              <a:rPr lang="en-US" dirty="0"/>
              <a:t>	</a:t>
            </a:r>
          </a:p>
        </p:txBody>
      </p:sp>
      <p:sp>
        <p:nvSpPr>
          <p:cNvPr id="12" name="Rectangle 3"/>
          <p:cNvSpPr>
            <a:spLocks noChangeArrowheads="1"/>
          </p:cNvSpPr>
          <p:nvPr/>
        </p:nvSpPr>
        <p:spPr bwMode="auto">
          <a:xfrm>
            <a:off x="389138" y="1981200"/>
            <a:ext cx="2343445" cy="10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342792" rIns="228528" bIns="18250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Elective Options (number 1- 8)</a:t>
            </a:r>
            <a:endPar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67552"/>
            <a:ext cx="30861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743200"/>
            <a:ext cx="31337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078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533400"/>
          </a:xfrm>
          <a:prstGeom prst="rect">
            <a:avLst/>
          </a:prstGeom>
          <a:solidFill>
            <a:srgbClr val="DDDDDD"/>
          </a:solidFill>
          <a:ln w="9525">
            <a:noFill/>
            <a:miter lim="800000"/>
            <a:headEnd/>
            <a:tailEnd/>
          </a:ln>
          <a:effectLst/>
        </p:spPr>
        <p:txBody>
          <a:bodyPr wrap="none" anchor="ctr"/>
          <a:lstStyle/>
          <a:p>
            <a:pPr algn="ctr"/>
            <a:r>
              <a:rPr lang="en-US" sz="3200" b="1" dirty="0" smtClean="0"/>
              <a:t>Parent Signature- Course Verification Fo</a:t>
            </a:r>
            <a:r>
              <a:rPr lang="en-US" sz="3200" dirty="0" smtClean="0">
                <a:solidFill>
                  <a:srgbClr val="000048"/>
                </a:solidFill>
              </a:rPr>
              <a:t>rm</a:t>
            </a:r>
            <a:endParaRPr lang="en-US" sz="3200" dirty="0">
              <a:solidFill>
                <a:srgbClr val="000048"/>
              </a:solidFill>
            </a:endParaRPr>
          </a:p>
        </p:txBody>
      </p:sp>
      <p:sp>
        <p:nvSpPr>
          <p:cNvPr id="4" name="Text Box 5"/>
          <p:cNvSpPr txBox="1">
            <a:spLocks noChangeArrowheads="1"/>
          </p:cNvSpPr>
          <p:nvPr/>
        </p:nvSpPr>
        <p:spPr bwMode="auto">
          <a:xfrm>
            <a:off x="546100" y="1282700"/>
            <a:ext cx="7315200" cy="4044184"/>
          </a:xfrm>
          <a:prstGeom prst="rect">
            <a:avLst/>
          </a:prstGeom>
          <a:noFill/>
          <a:ln w="9525">
            <a:noFill/>
            <a:miter lim="800000"/>
            <a:headEnd/>
            <a:tailEnd/>
          </a:ln>
          <a:effectLst/>
        </p:spPr>
        <p:txBody>
          <a:bodyPr wrap="square">
            <a:spAutoFit/>
          </a:bodyPr>
          <a:lstStyle/>
          <a:p>
            <a:pPr marL="231775" indent="-231775" eaLnBrk="1" hangingPunct="1">
              <a:spcBef>
                <a:spcPct val="20000"/>
              </a:spcBef>
              <a:buClr>
                <a:schemeClr val="folHlink"/>
              </a:buClr>
              <a:buFont typeface="Arial" pitchFamily="34" charset="0"/>
              <a:buChar char="•"/>
            </a:pPr>
            <a:r>
              <a:rPr lang="en-US" sz="2000" b="1" dirty="0" smtClean="0">
                <a:solidFill>
                  <a:srgbClr val="000048"/>
                </a:solidFill>
              </a:rPr>
              <a:t>Parent signature is REQUIRED, not optional !</a:t>
            </a:r>
          </a:p>
          <a:p>
            <a:pPr marL="231775" indent="-231775" eaLnBrk="1" hangingPunct="1">
              <a:spcBef>
                <a:spcPct val="20000"/>
              </a:spcBef>
              <a:buClr>
                <a:schemeClr val="folHlink"/>
              </a:buClr>
              <a:buFont typeface="Arial" pitchFamily="34" charset="0"/>
              <a:buChar char="•"/>
            </a:pPr>
            <a:endParaRPr lang="en-US" sz="2000" b="1" dirty="0" smtClean="0">
              <a:solidFill>
                <a:srgbClr val="000048"/>
              </a:solidFill>
            </a:endParaRPr>
          </a:p>
          <a:p>
            <a:pPr marL="231775" indent="-231775" eaLnBrk="1" hangingPunct="1">
              <a:spcBef>
                <a:spcPct val="20000"/>
              </a:spcBef>
              <a:buClr>
                <a:schemeClr val="folHlink"/>
              </a:buClr>
              <a:buFont typeface="Arial" pitchFamily="34" charset="0"/>
              <a:buChar char="•"/>
            </a:pPr>
            <a:r>
              <a:rPr lang="en-US" sz="2000" b="1" dirty="0" smtClean="0">
                <a:solidFill>
                  <a:srgbClr val="000048"/>
                </a:solidFill>
              </a:rPr>
              <a:t>Your course verification form will not be accepted at </a:t>
            </a:r>
            <a:r>
              <a:rPr lang="en-US" sz="2000" b="1" dirty="0" err="1" smtClean="0">
                <a:solidFill>
                  <a:srgbClr val="000048"/>
                </a:solidFill>
              </a:rPr>
              <a:t>Northview</a:t>
            </a:r>
            <a:r>
              <a:rPr lang="en-US" sz="2000" b="1" dirty="0" smtClean="0">
                <a:solidFill>
                  <a:srgbClr val="000048"/>
                </a:solidFill>
              </a:rPr>
              <a:t> High or processed without signature </a:t>
            </a:r>
          </a:p>
          <a:p>
            <a:pPr marL="231775" indent="-231775" eaLnBrk="1" hangingPunct="1">
              <a:spcBef>
                <a:spcPct val="20000"/>
              </a:spcBef>
              <a:buClr>
                <a:schemeClr val="folHlink"/>
              </a:buClr>
              <a:buFont typeface="Arial" pitchFamily="34" charset="0"/>
              <a:buChar char="•"/>
            </a:pPr>
            <a:endParaRPr lang="en-US" sz="2000" b="1" dirty="0" smtClean="0">
              <a:solidFill>
                <a:srgbClr val="000048"/>
              </a:solidFill>
            </a:endParaRPr>
          </a:p>
          <a:p>
            <a:pPr marL="231775" indent="-231775" eaLnBrk="1" hangingPunct="1">
              <a:spcBef>
                <a:spcPct val="20000"/>
              </a:spcBef>
              <a:buClr>
                <a:schemeClr val="folHlink"/>
              </a:buClr>
              <a:buFont typeface="Arial" pitchFamily="34" charset="0"/>
              <a:buChar char="•"/>
            </a:pPr>
            <a:r>
              <a:rPr lang="en-US" sz="2000" b="1" dirty="0" smtClean="0">
                <a:solidFill>
                  <a:srgbClr val="000048"/>
                </a:solidFill>
              </a:rPr>
              <a:t>Lack of signature will impact your opportunity to take selected courses</a:t>
            </a:r>
          </a:p>
          <a:p>
            <a:pPr marL="231775" indent="-231775" eaLnBrk="1" hangingPunct="1">
              <a:spcBef>
                <a:spcPct val="20000"/>
              </a:spcBef>
              <a:buClr>
                <a:schemeClr val="folHlink"/>
              </a:buClr>
              <a:buFont typeface="Arial" pitchFamily="34" charset="0"/>
              <a:buChar char="•"/>
            </a:pPr>
            <a:endParaRPr lang="en-US" sz="3200" b="1" dirty="0">
              <a:solidFill>
                <a:srgbClr val="000048"/>
              </a:solidFill>
            </a:endParaRPr>
          </a:p>
          <a:p>
            <a:pPr marL="231775" indent="-231775" eaLnBrk="1" hangingPunct="1">
              <a:spcBef>
                <a:spcPct val="20000"/>
              </a:spcBef>
              <a:buClr>
                <a:schemeClr val="folHlink"/>
              </a:buClr>
            </a:pPr>
            <a:r>
              <a:rPr lang="en-US" b="1" dirty="0" smtClean="0">
                <a:solidFill>
                  <a:srgbClr val="000048"/>
                </a:solidFill>
              </a:rPr>
              <a:t>					</a:t>
            </a:r>
            <a:endParaRPr lang="en-US" b="1" dirty="0">
              <a:solidFill>
                <a:srgbClr val="000048"/>
              </a:solidFill>
            </a:endParaRPr>
          </a:p>
          <a:p>
            <a:pPr marL="231775" indent="-231775" eaLnBrk="1" hangingPunct="1">
              <a:spcBef>
                <a:spcPct val="20000"/>
              </a:spcBef>
              <a:buClr>
                <a:schemeClr val="folHlink"/>
              </a:buClr>
              <a:buFont typeface="Tahoma" charset="0"/>
              <a:buChar char="̶"/>
            </a:pPr>
            <a:endParaRPr lang="en-US" b="1" dirty="0">
              <a:solidFill>
                <a:srgbClr val="000048"/>
              </a:solidFill>
            </a:endParaRPr>
          </a:p>
          <a:p>
            <a:pPr marL="231775" indent="-231775" eaLnBrk="1" hangingPunct="1">
              <a:spcBef>
                <a:spcPct val="20000"/>
              </a:spcBef>
              <a:buClr>
                <a:schemeClr val="folHlink"/>
              </a:buClr>
              <a:buFont typeface="Tahoma" charset="0"/>
              <a:buChar char="̶"/>
            </a:pPr>
            <a:endParaRPr lang="en-US" sz="1600" b="1" dirty="0">
              <a:solidFill>
                <a:srgbClr val="000048"/>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79109"/>
            <a:ext cx="74676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49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48736"/>
          </a:xfrm>
        </p:spPr>
        <p:txBody>
          <a:bodyPr>
            <a:noAutofit/>
          </a:bodyPr>
          <a:lstStyle/>
          <a:p>
            <a:pPr algn="ctr"/>
            <a:r>
              <a:rPr lang="en-US" sz="4500" b="1" dirty="0" smtClean="0">
                <a:solidFill>
                  <a:schemeClr val="tx1"/>
                </a:solidFill>
              </a:rPr>
              <a:t>2014-15 Counseling Dept Staff</a:t>
            </a:r>
            <a:endParaRPr lang="en-US" sz="4500" b="1" dirty="0">
              <a:solidFill>
                <a:schemeClr val="tx1"/>
              </a:solidFill>
            </a:endParaRPr>
          </a:p>
        </p:txBody>
      </p:sp>
      <p:sp>
        <p:nvSpPr>
          <p:cNvPr id="3" name="Content Placeholder 2"/>
          <p:cNvSpPr>
            <a:spLocks noGrp="1"/>
          </p:cNvSpPr>
          <p:nvPr>
            <p:ph idx="1"/>
          </p:nvPr>
        </p:nvSpPr>
        <p:spPr>
          <a:xfrm>
            <a:off x="228600" y="1143000"/>
            <a:ext cx="8686800" cy="5486400"/>
          </a:xfrm>
        </p:spPr>
        <p:txBody>
          <a:bodyPr/>
          <a:lstStyle/>
          <a:p>
            <a:pPr marL="68580" indent="0">
              <a:buNone/>
            </a:pPr>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185502925"/>
              </p:ext>
            </p:extLst>
          </p:nvPr>
        </p:nvGraphicFramePr>
        <p:xfrm>
          <a:off x="533400" y="14478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http://static.wixstatic.com/media/947913_2bd01f9485ea3c6f45210d1278f829ce.jpg_srz_116_166_75_22_0.50_1.20_0.00_jpg_sr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804850"/>
            <a:ext cx="1600200" cy="1395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ferrerio\Desktop\Laura head shot.jpg"/>
          <p:cNvPicPr>
            <a:picLocks noChangeAspect="1" noChangeArrowheads="1"/>
          </p:cNvPicPr>
          <p:nvPr/>
        </p:nvPicPr>
        <p:blipFill>
          <a:blip r:embed="rId8" cstate="print"/>
          <a:srcRect/>
          <a:stretch>
            <a:fillRect/>
          </a:stretch>
        </p:blipFill>
        <p:spPr bwMode="auto">
          <a:xfrm>
            <a:off x="3886200" y="1905000"/>
            <a:ext cx="1350364" cy="1295400"/>
          </a:xfrm>
          <a:prstGeom prst="rect">
            <a:avLst/>
          </a:prstGeom>
          <a:noFill/>
          <a:ln w="9525">
            <a:noFill/>
            <a:miter lim="800000"/>
            <a:headEnd/>
            <a:tailEnd/>
          </a:ln>
        </p:spPr>
      </p:pic>
    </p:spTree>
    <p:extLst>
      <p:ext uri="{BB962C8B-B14F-4D97-AF65-F5344CB8AC3E}">
        <p14:creationId xmlns:p14="http://schemas.microsoft.com/office/powerpoint/2010/main" val="1601617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lumMod val="85000"/>
            </a:schemeClr>
          </a:solidFill>
        </p:spPr>
        <p:txBody>
          <a:bodyPr/>
          <a:lstStyle/>
          <a:p>
            <a:r>
              <a:rPr lang="en-US" b="1" dirty="0" smtClean="0"/>
              <a:t>What Happens Next?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Students must turn in their course selection form to their middle school counselor, Ms. Woods, by 2/27/15.</a:t>
            </a:r>
          </a:p>
          <a:p>
            <a:r>
              <a:rPr lang="en-US" dirty="0" smtClean="0"/>
              <a:t>Students will receive a first verification form after 3/10/15. This form will include academics and elective choices. At this time students and parents can look over the form and make changes to  electives or correct errors to academic selections (with teacher signatures). These will be sent back to the high school to be updated.</a:t>
            </a:r>
          </a:p>
          <a:p>
            <a:r>
              <a:rPr lang="en-US" dirty="0" smtClean="0"/>
              <a:t>Remember that at the end of the 2014/2015 school year, adjustments will be made to academic courses if grades or CRCT scores dip below the required level to be placed in honors level courses.</a:t>
            </a:r>
            <a:endParaRPr lang="en-US" dirty="0"/>
          </a:p>
        </p:txBody>
      </p:sp>
    </p:spTree>
    <p:extLst>
      <p:ext uri="{BB962C8B-B14F-4D97-AF65-F5344CB8AC3E}">
        <p14:creationId xmlns:p14="http://schemas.microsoft.com/office/powerpoint/2010/main" val="3740230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1927"/>
          </a:xfrm>
          <a:solidFill>
            <a:schemeClr val="bg1">
              <a:lumMod val="85000"/>
            </a:schemeClr>
          </a:solidFill>
        </p:spPr>
        <p:txBody>
          <a:bodyPr>
            <a:normAutofit/>
          </a:bodyPr>
          <a:lstStyle/>
          <a:p>
            <a:r>
              <a:rPr lang="en-US" sz="2400" dirty="0"/>
              <a:t>Utilize our website at </a:t>
            </a:r>
            <a:r>
              <a:rPr lang="en-US" sz="2400" dirty="0" smtClean="0">
                <a:hlinkClick r:id="rId2"/>
              </a:rPr>
              <a:t>http://www.northviewcounseling.com</a:t>
            </a:r>
            <a:r>
              <a:rPr lang="en-US" sz="2400" dirty="0" smtClean="0"/>
              <a:t>  </a:t>
            </a:r>
            <a:endParaRPr 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9220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887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810491"/>
          </a:xfrm>
          <a:solidFill>
            <a:schemeClr val="bg1">
              <a:lumMod val="75000"/>
            </a:schemeClr>
          </a:solidFill>
        </p:spPr>
        <p:txBody>
          <a:bodyPr/>
          <a:lstStyle/>
          <a:p>
            <a:r>
              <a:rPr lang="en-US" dirty="0" smtClean="0"/>
              <a:t>Counseling Programs 9</a:t>
            </a:r>
            <a:r>
              <a:rPr lang="en-US" baseline="30000" dirty="0" smtClean="0"/>
              <a:t>th</a:t>
            </a:r>
            <a:r>
              <a:rPr lang="en-US" dirty="0" smtClean="0"/>
              <a:t> Grade </a:t>
            </a:r>
            <a:endParaRPr lang="en-US" dirty="0"/>
          </a:p>
        </p:txBody>
      </p:sp>
      <p:sp>
        <p:nvSpPr>
          <p:cNvPr id="3" name="Content Placeholder 2"/>
          <p:cNvSpPr>
            <a:spLocks noGrp="1"/>
          </p:cNvSpPr>
          <p:nvPr>
            <p:ph idx="1"/>
          </p:nvPr>
        </p:nvSpPr>
        <p:spPr>
          <a:xfrm>
            <a:off x="457200" y="914400"/>
            <a:ext cx="8229600" cy="5638800"/>
          </a:xfrm>
        </p:spPr>
        <p:txBody>
          <a:bodyPr>
            <a:normAutofit lnSpcReduction="10000"/>
          </a:bodyPr>
          <a:lstStyle/>
          <a:p>
            <a:r>
              <a:rPr lang="en-US" sz="2000" dirty="0" smtClean="0"/>
              <a:t>9</a:t>
            </a:r>
            <a:r>
              <a:rPr lang="en-US" sz="2000" baseline="30000" dirty="0" smtClean="0"/>
              <a:t>th</a:t>
            </a:r>
            <a:r>
              <a:rPr lang="en-US" sz="2000" dirty="0" smtClean="0"/>
              <a:t> grade-</a:t>
            </a:r>
          </a:p>
          <a:p>
            <a:pPr lvl="1"/>
            <a:r>
              <a:rPr lang="en-US" sz="2000" dirty="0" smtClean="0"/>
              <a:t>Summer camp Up Next prior to start of HS</a:t>
            </a:r>
          </a:p>
          <a:p>
            <a:pPr lvl="1"/>
            <a:r>
              <a:rPr lang="en-US" sz="2000" dirty="0" smtClean="0"/>
              <a:t>9</a:t>
            </a:r>
            <a:r>
              <a:rPr lang="en-US" sz="2000" baseline="30000" dirty="0" smtClean="0"/>
              <a:t>th</a:t>
            </a:r>
            <a:r>
              <a:rPr lang="en-US" sz="2000" dirty="0" smtClean="0"/>
              <a:t> Advisement in Fall</a:t>
            </a:r>
          </a:p>
          <a:p>
            <a:pPr lvl="1"/>
            <a:r>
              <a:rPr lang="en-US" sz="2000" dirty="0" smtClean="0"/>
              <a:t>Individual 4 year planning in Spring</a:t>
            </a:r>
          </a:p>
          <a:p>
            <a:pPr lvl="1"/>
            <a:r>
              <a:rPr lang="en-US" sz="2000" dirty="0" smtClean="0"/>
              <a:t>Career Advisement through GCIS</a:t>
            </a:r>
          </a:p>
          <a:p>
            <a:pPr lvl="1"/>
            <a:r>
              <a:rPr lang="en-US" sz="2000" dirty="0" smtClean="0"/>
              <a:t>Small Group topics (career, back on track, study skills, stress &amp; anxiety, self esteem, girls group, boys group,  freshmen balance)</a:t>
            </a:r>
          </a:p>
          <a:p>
            <a:pPr lvl="1"/>
            <a:r>
              <a:rPr lang="en-US" sz="2000" dirty="0" smtClean="0"/>
              <a:t>9</a:t>
            </a:r>
            <a:r>
              <a:rPr lang="en-US" sz="2000" baseline="30000" dirty="0" smtClean="0"/>
              <a:t>th</a:t>
            </a:r>
            <a:r>
              <a:rPr lang="en-US" sz="2000" dirty="0" smtClean="0"/>
              <a:t> Grade Parent Night</a:t>
            </a:r>
          </a:p>
          <a:p>
            <a:pPr lvl="1"/>
            <a:r>
              <a:rPr lang="en-US" sz="2000" dirty="0" smtClean="0"/>
              <a:t>PSAT Score Interpretation Night</a:t>
            </a:r>
          </a:p>
          <a:p>
            <a:pPr lvl="1"/>
            <a:r>
              <a:rPr lang="en-US" sz="2000" dirty="0" smtClean="0"/>
              <a:t>College Fair</a:t>
            </a:r>
          </a:p>
          <a:p>
            <a:pPr lvl="1"/>
            <a:r>
              <a:rPr lang="en-US" sz="2000" dirty="0" smtClean="0"/>
              <a:t>Career Fair </a:t>
            </a:r>
          </a:p>
          <a:p>
            <a:pPr lvl="1"/>
            <a:r>
              <a:rPr lang="en-US" sz="2000" dirty="0" smtClean="0"/>
              <a:t>AP Night</a:t>
            </a:r>
          </a:p>
          <a:p>
            <a:pPr lvl="1"/>
            <a:r>
              <a:rPr lang="en-US" sz="2000" dirty="0" smtClean="0"/>
              <a:t>College Week</a:t>
            </a:r>
          </a:p>
          <a:p>
            <a:pPr lvl="1"/>
            <a:r>
              <a:rPr lang="en-US" sz="2000" dirty="0" smtClean="0"/>
              <a:t>Career Week</a:t>
            </a:r>
          </a:p>
          <a:p>
            <a:pPr lvl="1"/>
            <a:r>
              <a:rPr lang="en-US" sz="2000" dirty="0" smtClean="0"/>
              <a:t>No Place for Hate activities </a:t>
            </a:r>
          </a:p>
          <a:p>
            <a:pPr lvl="1"/>
            <a:r>
              <a:rPr lang="en-US" sz="2000" dirty="0"/>
              <a:t>And more……</a:t>
            </a:r>
          </a:p>
          <a:p>
            <a:pPr marL="457200" lvl="1" indent="0">
              <a:buNone/>
            </a:pPr>
            <a:endParaRPr lang="en-US" sz="2000" dirty="0" smtClean="0"/>
          </a:p>
          <a:p>
            <a:pPr lvl="1"/>
            <a:endParaRPr lang="en-US" sz="1600" dirty="0" smtClean="0"/>
          </a:p>
          <a:p>
            <a:pPr marL="914400" lvl="1" indent="-457200"/>
            <a:endParaRPr lang="en-US" sz="1600" dirty="0" smtClean="0"/>
          </a:p>
          <a:p>
            <a:pPr marL="514350" indent="-457200"/>
            <a:endParaRPr lang="en-US" dirty="0" smtClean="0"/>
          </a:p>
          <a:p>
            <a:pPr lvl="1"/>
            <a:endParaRPr lang="en-US" dirty="0"/>
          </a:p>
        </p:txBody>
      </p:sp>
    </p:spTree>
    <p:extLst>
      <p:ext uri="{BB962C8B-B14F-4D97-AF65-F5344CB8AC3E}">
        <p14:creationId xmlns:p14="http://schemas.microsoft.com/office/powerpoint/2010/main" val="422250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r>
              <a:rPr lang="en-US" sz="2400" dirty="0"/>
              <a:t>10</a:t>
            </a:r>
            <a:r>
              <a:rPr lang="en-US" sz="2400" baseline="30000" dirty="0"/>
              <a:t>th</a:t>
            </a:r>
            <a:r>
              <a:rPr lang="en-US" sz="2400" dirty="0"/>
              <a:t> grade-</a:t>
            </a:r>
          </a:p>
          <a:p>
            <a:pPr lvl="1"/>
            <a:r>
              <a:rPr lang="en-US" sz="2000" dirty="0" smtClean="0"/>
              <a:t>10</a:t>
            </a:r>
            <a:r>
              <a:rPr lang="en-US" sz="2000" baseline="30000" dirty="0" smtClean="0"/>
              <a:t>th</a:t>
            </a:r>
            <a:r>
              <a:rPr lang="en-US" sz="2000" dirty="0" smtClean="0"/>
              <a:t> </a:t>
            </a:r>
            <a:r>
              <a:rPr lang="en-US" sz="2000" dirty="0"/>
              <a:t>Advisement in Fall</a:t>
            </a:r>
          </a:p>
          <a:p>
            <a:pPr lvl="1"/>
            <a:r>
              <a:rPr lang="en-US" sz="2000" dirty="0"/>
              <a:t>Individual 4 year planning in Spring</a:t>
            </a:r>
          </a:p>
          <a:p>
            <a:pPr lvl="1"/>
            <a:r>
              <a:rPr lang="en-US" sz="2000" dirty="0"/>
              <a:t>Small Group topics (career, back on track, study skills, self esteem, girls group, boys group </a:t>
            </a:r>
            <a:r>
              <a:rPr lang="en-US" sz="2000" dirty="0" smtClean="0"/>
              <a:t>,stress </a:t>
            </a:r>
            <a:r>
              <a:rPr lang="en-US" sz="2000" dirty="0"/>
              <a:t>&amp; anxiety)</a:t>
            </a:r>
          </a:p>
          <a:p>
            <a:pPr lvl="1"/>
            <a:r>
              <a:rPr lang="en-US" sz="2000" dirty="0"/>
              <a:t>Practice SAT/ACT Test options</a:t>
            </a:r>
          </a:p>
          <a:p>
            <a:pPr lvl="1"/>
            <a:r>
              <a:rPr lang="en-US" sz="2000" dirty="0"/>
              <a:t>10</a:t>
            </a:r>
            <a:r>
              <a:rPr lang="en-US" sz="2000" baseline="30000" dirty="0"/>
              <a:t>th</a:t>
            </a:r>
            <a:r>
              <a:rPr lang="en-US" sz="2000" dirty="0"/>
              <a:t> Grade Parent Night</a:t>
            </a:r>
          </a:p>
          <a:p>
            <a:pPr lvl="1"/>
            <a:r>
              <a:rPr lang="en-US" sz="2000" dirty="0"/>
              <a:t>College Fair</a:t>
            </a:r>
          </a:p>
          <a:p>
            <a:pPr lvl="1"/>
            <a:r>
              <a:rPr lang="en-US" sz="2000" dirty="0"/>
              <a:t>Career Fair </a:t>
            </a:r>
          </a:p>
          <a:p>
            <a:pPr lvl="1"/>
            <a:r>
              <a:rPr lang="en-US" sz="2000" dirty="0"/>
              <a:t>AP Night</a:t>
            </a:r>
          </a:p>
          <a:p>
            <a:pPr lvl="1"/>
            <a:r>
              <a:rPr lang="en-US" sz="2000" dirty="0"/>
              <a:t>College Week</a:t>
            </a:r>
          </a:p>
          <a:p>
            <a:pPr lvl="1"/>
            <a:r>
              <a:rPr lang="en-US" sz="2000" dirty="0"/>
              <a:t>Career </a:t>
            </a:r>
            <a:r>
              <a:rPr lang="en-US" sz="2000" dirty="0" smtClean="0"/>
              <a:t>Week</a:t>
            </a:r>
          </a:p>
          <a:p>
            <a:pPr lvl="1"/>
            <a:r>
              <a:rPr lang="en-US" sz="2000" dirty="0"/>
              <a:t>No Place for Hate activities </a:t>
            </a:r>
            <a:endParaRPr lang="en-US" sz="2000" dirty="0" smtClean="0"/>
          </a:p>
          <a:p>
            <a:pPr lvl="1"/>
            <a:r>
              <a:rPr lang="en-US" sz="2000" dirty="0"/>
              <a:t>And more……</a:t>
            </a:r>
          </a:p>
          <a:p>
            <a:pPr marL="457200" lvl="1" indent="0">
              <a:buNone/>
            </a:pPr>
            <a:endParaRPr lang="en-US" sz="2000" dirty="0"/>
          </a:p>
          <a:p>
            <a:endParaRPr lang="en-US" dirty="0"/>
          </a:p>
        </p:txBody>
      </p:sp>
      <p:sp>
        <p:nvSpPr>
          <p:cNvPr id="4" name="Title 1"/>
          <p:cNvSpPr>
            <a:spLocks noGrp="1"/>
          </p:cNvSpPr>
          <p:nvPr>
            <p:ph type="title"/>
          </p:nvPr>
        </p:nvSpPr>
        <p:spPr>
          <a:xfrm>
            <a:off x="0" y="0"/>
            <a:ext cx="9144000" cy="914400"/>
          </a:xfrm>
          <a:solidFill>
            <a:schemeClr val="bg1">
              <a:lumMod val="75000"/>
            </a:schemeClr>
          </a:solidFill>
        </p:spPr>
        <p:txBody>
          <a:bodyPr/>
          <a:lstStyle/>
          <a:p>
            <a:r>
              <a:rPr lang="en-US" dirty="0" smtClean="0"/>
              <a:t>Counseling Programs 10</a:t>
            </a:r>
            <a:r>
              <a:rPr lang="en-US" baseline="30000" dirty="0" smtClean="0"/>
              <a:t>th</a:t>
            </a:r>
            <a:r>
              <a:rPr lang="en-US" dirty="0" smtClean="0"/>
              <a:t> Grade </a:t>
            </a:r>
            <a:endParaRPr lang="en-US" dirty="0"/>
          </a:p>
        </p:txBody>
      </p:sp>
    </p:spTree>
    <p:extLst>
      <p:ext uri="{BB962C8B-B14F-4D97-AF65-F5344CB8AC3E}">
        <p14:creationId xmlns:p14="http://schemas.microsoft.com/office/powerpoint/2010/main" val="170984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00"/>
          </a:xfrm>
        </p:spPr>
        <p:txBody>
          <a:bodyPr>
            <a:normAutofit fontScale="92500" lnSpcReduction="20000"/>
          </a:bodyPr>
          <a:lstStyle/>
          <a:p>
            <a:pPr marL="400050"/>
            <a:r>
              <a:rPr lang="en-US" sz="2000" dirty="0"/>
              <a:t>11</a:t>
            </a:r>
            <a:r>
              <a:rPr lang="en-US" sz="2000" baseline="30000" dirty="0"/>
              <a:t>th</a:t>
            </a:r>
            <a:r>
              <a:rPr lang="en-US" sz="2000" dirty="0"/>
              <a:t> grade-</a:t>
            </a:r>
          </a:p>
          <a:p>
            <a:pPr lvl="1"/>
            <a:r>
              <a:rPr lang="en-US" sz="2000" dirty="0"/>
              <a:t>11</a:t>
            </a:r>
            <a:r>
              <a:rPr lang="en-US" sz="2000" baseline="30000" dirty="0"/>
              <a:t>th</a:t>
            </a:r>
            <a:r>
              <a:rPr lang="en-US" sz="2000" dirty="0"/>
              <a:t> Advisement in Fall and Spring</a:t>
            </a:r>
          </a:p>
          <a:p>
            <a:pPr lvl="1"/>
            <a:r>
              <a:rPr lang="en-US" sz="2000" dirty="0"/>
              <a:t>Junior Status Conferences in Spring</a:t>
            </a:r>
          </a:p>
          <a:p>
            <a:pPr lvl="1"/>
            <a:r>
              <a:rPr lang="en-US" sz="2000" dirty="0"/>
              <a:t>College Advisement through GCIS</a:t>
            </a:r>
          </a:p>
          <a:p>
            <a:pPr lvl="1"/>
            <a:r>
              <a:rPr lang="en-US" sz="2000" dirty="0"/>
              <a:t>Small Group topics (career, back on track, study skills, self esteem, girls group, boys </a:t>
            </a:r>
            <a:r>
              <a:rPr lang="en-US" sz="2000" dirty="0" smtClean="0"/>
              <a:t>group, stress </a:t>
            </a:r>
            <a:r>
              <a:rPr lang="en-US" sz="2000" dirty="0"/>
              <a:t>&amp; anxiety)</a:t>
            </a:r>
          </a:p>
          <a:p>
            <a:pPr lvl="1"/>
            <a:r>
              <a:rPr lang="en-US" sz="2000" dirty="0"/>
              <a:t>College Transition and Test Prep Summer Camp</a:t>
            </a:r>
          </a:p>
          <a:p>
            <a:pPr lvl="1"/>
            <a:r>
              <a:rPr lang="en-US" sz="2000" dirty="0"/>
              <a:t>SAT/ACT Prep courses</a:t>
            </a:r>
          </a:p>
          <a:p>
            <a:pPr lvl="1"/>
            <a:r>
              <a:rPr lang="en-US" sz="2000" dirty="0"/>
              <a:t>Junior Parent Night</a:t>
            </a:r>
          </a:p>
          <a:p>
            <a:pPr lvl="1"/>
            <a:r>
              <a:rPr lang="en-US" sz="2000" dirty="0"/>
              <a:t>Dual Enrollment Night</a:t>
            </a:r>
          </a:p>
          <a:p>
            <a:pPr lvl="1"/>
            <a:r>
              <a:rPr lang="en-US" sz="2000" dirty="0"/>
              <a:t>College Fair</a:t>
            </a:r>
          </a:p>
          <a:p>
            <a:pPr lvl="1"/>
            <a:r>
              <a:rPr lang="en-US" sz="2000" dirty="0"/>
              <a:t>Career Fair </a:t>
            </a:r>
          </a:p>
          <a:p>
            <a:pPr lvl="1"/>
            <a:r>
              <a:rPr lang="en-US" sz="2000" dirty="0"/>
              <a:t>AP Night</a:t>
            </a:r>
          </a:p>
          <a:p>
            <a:pPr lvl="1"/>
            <a:r>
              <a:rPr lang="en-US" sz="2000" dirty="0"/>
              <a:t>College Admission Rep Visits</a:t>
            </a:r>
          </a:p>
          <a:p>
            <a:pPr lvl="1"/>
            <a:r>
              <a:rPr lang="en-US" sz="2000" dirty="0"/>
              <a:t>College Week</a:t>
            </a:r>
          </a:p>
          <a:p>
            <a:pPr lvl="1"/>
            <a:r>
              <a:rPr lang="en-US" sz="2000" dirty="0"/>
              <a:t>Career </a:t>
            </a:r>
            <a:r>
              <a:rPr lang="en-US" sz="2000" dirty="0" smtClean="0"/>
              <a:t>Week</a:t>
            </a:r>
          </a:p>
          <a:p>
            <a:pPr lvl="1"/>
            <a:r>
              <a:rPr lang="en-US" sz="2000" dirty="0"/>
              <a:t>No Place for Hate activities </a:t>
            </a:r>
            <a:endParaRPr lang="en-US" sz="2000" dirty="0" smtClean="0"/>
          </a:p>
          <a:p>
            <a:pPr lvl="1"/>
            <a:r>
              <a:rPr lang="en-US" sz="2000" dirty="0"/>
              <a:t>And more……</a:t>
            </a:r>
          </a:p>
          <a:p>
            <a:pPr marL="457200" lvl="1" indent="0">
              <a:buNone/>
            </a:pPr>
            <a:endParaRPr lang="en-US" sz="2000" dirty="0"/>
          </a:p>
          <a:p>
            <a:endParaRPr lang="en-US" dirty="0"/>
          </a:p>
        </p:txBody>
      </p:sp>
      <p:sp>
        <p:nvSpPr>
          <p:cNvPr id="4" name="Title 1"/>
          <p:cNvSpPr>
            <a:spLocks noGrp="1"/>
          </p:cNvSpPr>
          <p:nvPr>
            <p:ph type="title"/>
          </p:nvPr>
        </p:nvSpPr>
        <p:spPr>
          <a:xfrm>
            <a:off x="0" y="0"/>
            <a:ext cx="9144000" cy="914400"/>
          </a:xfrm>
          <a:solidFill>
            <a:schemeClr val="bg1">
              <a:lumMod val="75000"/>
            </a:schemeClr>
          </a:solidFill>
        </p:spPr>
        <p:txBody>
          <a:bodyPr/>
          <a:lstStyle/>
          <a:p>
            <a:r>
              <a:rPr lang="en-US" dirty="0" smtClean="0"/>
              <a:t>Counseling Programs 11</a:t>
            </a:r>
            <a:r>
              <a:rPr lang="en-US" baseline="30000" dirty="0" smtClean="0"/>
              <a:t>th</a:t>
            </a:r>
            <a:r>
              <a:rPr lang="en-US" dirty="0" smtClean="0"/>
              <a:t> Grade </a:t>
            </a:r>
            <a:endParaRPr lang="en-US" dirty="0"/>
          </a:p>
        </p:txBody>
      </p:sp>
    </p:spTree>
    <p:extLst>
      <p:ext uri="{BB962C8B-B14F-4D97-AF65-F5344CB8AC3E}">
        <p14:creationId xmlns:p14="http://schemas.microsoft.com/office/powerpoint/2010/main" val="2646779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400050"/>
            <a:r>
              <a:rPr lang="en-US" sz="2500" dirty="0"/>
              <a:t>12</a:t>
            </a:r>
            <a:r>
              <a:rPr lang="en-US" sz="2500" baseline="30000" dirty="0"/>
              <a:t>th</a:t>
            </a:r>
            <a:r>
              <a:rPr lang="en-US" sz="2500" dirty="0"/>
              <a:t> grade-</a:t>
            </a:r>
          </a:p>
          <a:p>
            <a:pPr lvl="1"/>
            <a:r>
              <a:rPr lang="en-US" sz="3200" dirty="0"/>
              <a:t>12</a:t>
            </a:r>
            <a:r>
              <a:rPr lang="en-US" sz="3200" baseline="30000" dirty="0"/>
              <a:t>th</a:t>
            </a:r>
            <a:r>
              <a:rPr lang="en-US" sz="3200" dirty="0"/>
              <a:t> Advisement in Fall and Spring</a:t>
            </a:r>
          </a:p>
          <a:p>
            <a:pPr lvl="1"/>
            <a:r>
              <a:rPr lang="en-US" sz="3200" dirty="0"/>
              <a:t>Small Group topics (career, back on track, study skills, self esteem, girls group, boys </a:t>
            </a:r>
            <a:r>
              <a:rPr lang="en-US" sz="3200" dirty="0" smtClean="0"/>
              <a:t>group, stress </a:t>
            </a:r>
            <a:r>
              <a:rPr lang="en-US" sz="3200" dirty="0"/>
              <a:t>&amp; anxiety)</a:t>
            </a:r>
          </a:p>
          <a:p>
            <a:pPr lvl="1"/>
            <a:r>
              <a:rPr lang="en-US" sz="3200" dirty="0"/>
              <a:t>Financial Aid Night</a:t>
            </a:r>
          </a:p>
          <a:p>
            <a:pPr lvl="1"/>
            <a:r>
              <a:rPr lang="en-US" sz="3200" dirty="0"/>
              <a:t>Georgia Apply to College </a:t>
            </a:r>
            <a:r>
              <a:rPr lang="en-US" sz="3200" dirty="0" smtClean="0"/>
              <a:t>Day</a:t>
            </a:r>
          </a:p>
          <a:p>
            <a:pPr lvl="1"/>
            <a:r>
              <a:rPr lang="en-US" sz="3200" dirty="0" smtClean="0"/>
              <a:t>Transcript and College Application Process</a:t>
            </a:r>
            <a:endParaRPr lang="en-US" sz="3200" dirty="0"/>
          </a:p>
          <a:p>
            <a:pPr lvl="1"/>
            <a:r>
              <a:rPr lang="en-US" sz="3200" dirty="0"/>
              <a:t>College Admission Rep Visits</a:t>
            </a:r>
          </a:p>
          <a:p>
            <a:pPr lvl="1"/>
            <a:r>
              <a:rPr lang="en-US" sz="3200" dirty="0"/>
              <a:t>College Week</a:t>
            </a:r>
          </a:p>
          <a:p>
            <a:pPr lvl="1"/>
            <a:r>
              <a:rPr lang="en-US" sz="3200" dirty="0"/>
              <a:t>Career </a:t>
            </a:r>
            <a:r>
              <a:rPr lang="en-US" sz="3200" dirty="0" smtClean="0"/>
              <a:t>Week</a:t>
            </a:r>
          </a:p>
          <a:p>
            <a:pPr lvl="1"/>
            <a:r>
              <a:rPr lang="en-US" sz="3200" dirty="0" smtClean="0"/>
              <a:t>Letter of recommendation </a:t>
            </a:r>
          </a:p>
          <a:p>
            <a:pPr lvl="1"/>
            <a:r>
              <a:rPr lang="en-US" sz="3200" dirty="0" smtClean="0"/>
              <a:t>Clinics on Essay Writing</a:t>
            </a:r>
          </a:p>
          <a:p>
            <a:pPr lvl="1"/>
            <a:r>
              <a:rPr lang="en-US" sz="3200" dirty="0" smtClean="0"/>
              <a:t>College admission guidance</a:t>
            </a:r>
          </a:p>
          <a:p>
            <a:pPr lvl="1"/>
            <a:r>
              <a:rPr lang="en-US" sz="3200" dirty="0"/>
              <a:t>No Place for Hate activities </a:t>
            </a:r>
            <a:endParaRPr lang="en-US" sz="3200" dirty="0" smtClean="0"/>
          </a:p>
          <a:p>
            <a:pPr lvl="1"/>
            <a:r>
              <a:rPr lang="en-US" sz="3200" dirty="0" smtClean="0"/>
              <a:t>And more……</a:t>
            </a:r>
            <a:endParaRPr lang="en-US" sz="3200" dirty="0"/>
          </a:p>
          <a:p>
            <a:endParaRPr lang="en-US" dirty="0"/>
          </a:p>
        </p:txBody>
      </p:sp>
      <p:sp>
        <p:nvSpPr>
          <p:cNvPr id="4" name="Title 1"/>
          <p:cNvSpPr>
            <a:spLocks noGrp="1"/>
          </p:cNvSpPr>
          <p:nvPr>
            <p:ph type="title"/>
          </p:nvPr>
        </p:nvSpPr>
        <p:spPr>
          <a:xfrm>
            <a:off x="0" y="0"/>
            <a:ext cx="9144000" cy="990600"/>
          </a:xfrm>
          <a:solidFill>
            <a:schemeClr val="bg1">
              <a:lumMod val="75000"/>
            </a:schemeClr>
          </a:solidFill>
        </p:spPr>
        <p:txBody>
          <a:bodyPr/>
          <a:lstStyle/>
          <a:p>
            <a:r>
              <a:rPr lang="en-US" dirty="0" smtClean="0"/>
              <a:t>Counseling Programs 12</a:t>
            </a:r>
            <a:r>
              <a:rPr lang="en-US" baseline="30000" dirty="0" smtClean="0"/>
              <a:t>th</a:t>
            </a:r>
            <a:r>
              <a:rPr lang="en-US" dirty="0" smtClean="0"/>
              <a:t> Grade </a:t>
            </a:r>
            <a:endParaRPr lang="en-US" dirty="0"/>
          </a:p>
        </p:txBody>
      </p:sp>
    </p:spTree>
    <p:extLst>
      <p:ext uri="{BB962C8B-B14F-4D97-AF65-F5344CB8AC3E}">
        <p14:creationId xmlns:p14="http://schemas.microsoft.com/office/powerpoint/2010/main" val="344107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 y="0"/>
            <a:ext cx="9130683" cy="838200"/>
          </a:xfrm>
          <a:solidFill>
            <a:schemeClr val="bg1">
              <a:lumMod val="85000"/>
            </a:schemeClr>
          </a:solidFill>
        </p:spPr>
        <p:txBody>
          <a:bodyPr>
            <a:noAutofit/>
          </a:bodyPr>
          <a:lstStyle/>
          <a:p>
            <a:r>
              <a:rPr lang="en-US" sz="2800" dirty="0" smtClean="0"/>
              <a:t>Check us out on Facebook at </a:t>
            </a:r>
            <a:r>
              <a:rPr lang="en-US" sz="2800" u="sng" dirty="0" smtClean="0">
                <a:hlinkClick r:id="rId2"/>
              </a:rPr>
              <a:t>facebook.com/</a:t>
            </a:r>
            <a:r>
              <a:rPr lang="en-US" sz="2800" u="sng" dirty="0" err="1" smtClean="0">
                <a:hlinkClick r:id="rId2"/>
              </a:rPr>
              <a:t>NHSTitansCounseling</a:t>
            </a:r>
            <a:r>
              <a:rPr lang="en-US" sz="2800" u="sng" dirty="0" smtClean="0"/>
              <a:t> </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48677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645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0"/>
          </a:xfrm>
          <a:solidFill>
            <a:schemeClr val="bg1">
              <a:lumMod val="85000"/>
            </a:schemeClr>
          </a:solidFill>
        </p:spPr>
        <p:txBody>
          <a:bodyPr>
            <a:normAutofit fontScale="90000"/>
          </a:bodyPr>
          <a:lstStyle/>
          <a:p>
            <a:r>
              <a:rPr lang="en-US" dirty="0" smtClean="0"/>
              <a:t>Check us out on Twitter </a:t>
            </a:r>
            <a:r>
              <a:rPr lang="en-US" u="sng" dirty="0">
                <a:solidFill>
                  <a:srgbClr val="0000FF"/>
                </a:solidFill>
              </a:rPr>
              <a:t>@NHSCounseling1</a:t>
            </a:r>
            <a:endParaRPr lang="en-US" dirty="0">
              <a:solidFill>
                <a:srgbClr val="0000FF"/>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0150"/>
            <a:ext cx="8791575"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566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lumMod val="75000"/>
            </a:schemeClr>
          </a:solidFill>
        </p:spPr>
        <p:txBody>
          <a:bodyPr>
            <a:noAutofit/>
          </a:bodyPr>
          <a:lstStyle/>
          <a:p>
            <a:r>
              <a:rPr lang="en-US" sz="3600" dirty="0" smtClean="0"/>
              <a:t>Click on Academic Advising Tab to access Rising 9</a:t>
            </a:r>
            <a:r>
              <a:rPr lang="en-US" sz="3600" baseline="30000" dirty="0" smtClean="0"/>
              <a:t>th</a:t>
            </a:r>
            <a:r>
              <a:rPr lang="en-US" sz="3600" dirty="0" smtClean="0"/>
              <a:t> grade pre-registration topics</a:t>
            </a:r>
            <a:endParaRPr lang="en-US" sz="3600" dirty="0"/>
          </a:p>
        </p:txBody>
      </p:sp>
      <p:pic>
        <p:nvPicPr>
          <p:cNvPr id="2051" name="Picture 3" descr="C:\Users\ferrerio\AppData\Local\Microsoft\Windows\Temporary Internet Files\Content.IE5\H2XPF30L\MP9003859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962400"/>
            <a:ext cx="1228997" cy="616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rrerio\AppData\Local\Microsoft\Windows\Temporary Internet Files\Content.IE5\YM7PYL6O\MP9003860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38600"/>
            <a:ext cx="1295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957" y="1066800"/>
            <a:ext cx="34480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618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1">
              <a:lumMod val="75000"/>
            </a:schemeClr>
          </a:solidFill>
        </p:spPr>
        <p:txBody>
          <a:bodyPr>
            <a:noAutofit/>
          </a:bodyPr>
          <a:lstStyle/>
          <a:p>
            <a:r>
              <a:rPr lang="en-US" sz="2000" dirty="0" smtClean="0"/>
              <a:t>Access the Course Catalog and read </a:t>
            </a:r>
            <a:r>
              <a:rPr lang="en-US" sz="2000" dirty="0"/>
              <a:t>course descriptions at </a:t>
            </a:r>
            <a:r>
              <a:rPr lang="en-US" sz="2000" dirty="0">
                <a:hlinkClick r:id="rId2"/>
              </a:rPr>
              <a:t>http://</a:t>
            </a:r>
            <a:r>
              <a:rPr lang="en-US" sz="2000" dirty="0" smtClean="0">
                <a:hlinkClick r:id="rId2"/>
              </a:rPr>
              <a:t>www.northviewhigh.com/pages/resources/coursecatalog.php</a:t>
            </a:r>
            <a:r>
              <a:rPr lang="en-US" sz="2000" dirty="0" smtClean="0"/>
              <a:t> </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95400"/>
            <a:ext cx="38576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56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48736"/>
          </a:xfrm>
        </p:spPr>
        <p:txBody>
          <a:bodyPr>
            <a:noAutofit/>
          </a:bodyPr>
          <a:lstStyle/>
          <a:p>
            <a:pPr algn="ctr"/>
            <a:r>
              <a:rPr lang="en-US" sz="4500" b="1" dirty="0" smtClean="0">
                <a:solidFill>
                  <a:schemeClr val="tx1"/>
                </a:solidFill>
              </a:rPr>
              <a:t>2014-15 Counseling Dept Staff</a:t>
            </a:r>
            <a:endParaRPr lang="en-US" sz="4500" b="1" dirty="0">
              <a:solidFill>
                <a:schemeClr val="tx1"/>
              </a:solidFill>
            </a:endParaRPr>
          </a:p>
        </p:txBody>
      </p:sp>
      <p:sp>
        <p:nvSpPr>
          <p:cNvPr id="3" name="Content Placeholder 2"/>
          <p:cNvSpPr>
            <a:spLocks noGrp="1"/>
          </p:cNvSpPr>
          <p:nvPr>
            <p:ph idx="1"/>
          </p:nvPr>
        </p:nvSpPr>
        <p:spPr>
          <a:xfrm>
            <a:off x="228600" y="1143000"/>
            <a:ext cx="8686800" cy="5486400"/>
          </a:xfrm>
        </p:spPr>
        <p:txBody>
          <a:bodyPr/>
          <a:lstStyle/>
          <a:p>
            <a:pPr marL="68580" indent="0">
              <a:buNone/>
            </a:pPr>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3713447851"/>
              </p:ext>
            </p:extLst>
          </p:nvPr>
        </p:nvGraphicFramePr>
        <p:xfrm>
          <a:off x="533400" y="14478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ferrerio\Desktop\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9050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errerio\Pictures\Letitia Graha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398" y="1905000"/>
            <a:ext cx="106680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errerio\Desktop\CC\A Carve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995055"/>
            <a:ext cx="1752600" cy="120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11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1">
              <a:lumMod val="75000"/>
            </a:schemeClr>
          </a:solidFill>
        </p:spPr>
        <p:txBody>
          <a:bodyPr>
            <a:normAutofit fontScale="90000"/>
          </a:bodyPr>
          <a:lstStyle/>
          <a:p>
            <a:r>
              <a:rPr lang="en-US" dirty="0"/>
              <a:t>Up Next Summer Camp Hosted by NHS Counseling and Princeton Review</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62939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87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152400"/>
            <a:ext cx="55245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412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US" dirty="0" smtClean="0"/>
              <a:t>FAQ Topics &amp; Answers</a:t>
            </a:r>
            <a:endParaRPr lang="en-US" dirty="0"/>
          </a:p>
        </p:txBody>
      </p:sp>
      <p:sp>
        <p:nvSpPr>
          <p:cNvPr id="3" name="Content Placeholder 2"/>
          <p:cNvSpPr>
            <a:spLocks noGrp="1"/>
          </p:cNvSpPr>
          <p:nvPr>
            <p:ph idx="1"/>
          </p:nvPr>
        </p:nvSpPr>
        <p:spPr/>
        <p:txBody>
          <a:bodyPr/>
          <a:lstStyle/>
          <a:p>
            <a:r>
              <a:rPr lang="en-US" dirty="0" smtClean="0"/>
              <a:t>Teacher Placement Changes</a:t>
            </a:r>
          </a:p>
          <a:p>
            <a:r>
              <a:rPr lang="en-US" dirty="0" smtClean="0"/>
              <a:t>Waiver Forms</a:t>
            </a:r>
          </a:p>
          <a:p>
            <a:r>
              <a:rPr lang="en-US" dirty="0" smtClean="0"/>
              <a:t>Summer Online Programs</a:t>
            </a:r>
          </a:p>
          <a:p>
            <a:r>
              <a:rPr lang="en-US" dirty="0" smtClean="0"/>
              <a:t>Verifications vs Schedules</a:t>
            </a:r>
          </a:p>
          <a:p>
            <a:r>
              <a:rPr lang="en-US" dirty="0" smtClean="0"/>
              <a:t>Additional Questions</a:t>
            </a:r>
            <a:endParaRPr lang="en-US" dirty="0"/>
          </a:p>
        </p:txBody>
      </p:sp>
    </p:spTree>
    <p:extLst>
      <p:ext uri="{BB962C8B-B14F-4D97-AF65-F5344CB8AC3E}">
        <p14:creationId xmlns:p14="http://schemas.microsoft.com/office/powerpoint/2010/main" val="307679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US" dirty="0" smtClean="0"/>
              <a:t>Class of 2019 Distribution List</a:t>
            </a:r>
            <a:endParaRPr lang="en-US" dirty="0"/>
          </a:p>
        </p:txBody>
      </p:sp>
      <p:sp>
        <p:nvSpPr>
          <p:cNvPr id="3" name="Content Placeholder 2"/>
          <p:cNvSpPr>
            <a:spLocks noGrp="1"/>
          </p:cNvSpPr>
          <p:nvPr>
            <p:ph idx="1"/>
          </p:nvPr>
        </p:nvSpPr>
        <p:spPr/>
        <p:txBody>
          <a:bodyPr/>
          <a:lstStyle/>
          <a:p>
            <a:r>
              <a:rPr lang="en-US" dirty="0" smtClean="0"/>
              <a:t>If you have not been receiving E-blasts from NHS Counseling, please send an email to </a:t>
            </a:r>
            <a:r>
              <a:rPr lang="en-US" dirty="0" smtClean="0">
                <a:hlinkClick r:id="rId2"/>
              </a:rPr>
              <a:t>Ferrerio@fultonschools.org</a:t>
            </a:r>
            <a:r>
              <a:rPr lang="en-US" dirty="0" smtClean="0"/>
              <a:t> . In the email list your students LEGAL name, grade level and student and parent email addresses. We will be happy to add you to our distribution list.</a:t>
            </a:r>
            <a:endParaRPr lang="en-US" dirty="0"/>
          </a:p>
        </p:txBody>
      </p:sp>
    </p:spTree>
    <p:extLst>
      <p:ext uri="{BB962C8B-B14F-4D97-AF65-F5344CB8AC3E}">
        <p14:creationId xmlns:p14="http://schemas.microsoft.com/office/powerpoint/2010/main" val="391618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lumMod val="75000"/>
            </a:schemeClr>
          </a:solidFill>
        </p:spPr>
        <p:txBody>
          <a:bodyPr/>
          <a:lstStyle/>
          <a:p>
            <a:r>
              <a:rPr lang="en-US" dirty="0" smtClean="0"/>
              <a:t>THANK YOU for Attending!!</a:t>
            </a:r>
            <a:endParaRPr lang="en-US" dirty="0"/>
          </a:p>
        </p:txBody>
      </p:sp>
      <p:sp>
        <p:nvSpPr>
          <p:cNvPr id="4" name="Content Placeholder 3"/>
          <p:cNvSpPr>
            <a:spLocks noGrp="1"/>
          </p:cNvSpPr>
          <p:nvPr>
            <p:ph idx="4294967295"/>
          </p:nvPr>
        </p:nvSpPr>
        <p:spPr>
          <a:xfrm>
            <a:off x="533400" y="1219200"/>
            <a:ext cx="8229600" cy="5257800"/>
          </a:xfrm>
        </p:spPr>
        <p:txBody>
          <a:bodyPr>
            <a:normAutofit/>
          </a:bodyPr>
          <a:lstStyle/>
          <a:p>
            <a:r>
              <a:rPr lang="en-US" dirty="0" smtClean="0"/>
              <a:t>Thank you for attending this evening. Please feel free to email any of the counselors at NHS with any further questions you may have.</a:t>
            </a:r>
          </a:p>
          <a:p>
            <a:r>
              <a:rPr lang="en-US" dirty="0" smtClean="0"/>
              <a:t>This power point presentation will be posted on our website at: </a:t>
            </a:r>
            <a:r>
              <a:rPr lang="en-US" dirty="0">
                <a:hlinkClick r:id="rId2"/>
              </a:rPr>
              <a:t>http://northviewhigh.com/counseling</a:t>
            </a:r>
            <a:r>
              <a:rPr lang="en-US" dirty="0" smtClean="0">
                <a:hlinkClick r:id="rId2"/>
              </a:rPr>
              <a:t>/</a:t>
            </a:r>
            <a:r>
              <a:rPr lang="en-US" dirty="0" smtClean="0"/>
              <a:t> </a:t>
            </a:r>
          </a:p>
          <a:p>
            <a:r>
              <a:rPr lang="en-US" dirty="0" smtClean="0"/>
              <a:t>Follow us on Facebook: </a:t>
            </a:r>
            <a:r>
              <a:rPr lang="en-US" u="sng" dirty="0" smtClean="0">
                <a:hlinkClick r:id="rId3"/>
              </a:rPr>
              <a:t>facebook.com/</a:t>
            </a:r>
            <a:r>
              <a:rPr lang="en-US" u="sng" dirty="0" err="1" smtClean="0">
                <a:hlinkClick r:id="rId3"/>
              </a:rPr>
              <a:t>NHSTitansCounseling</a:t>
            </a:r>
            <a:endParaRPr lang="en-US" u="sng" dirty="0" smtClean="0"/>
          </a:p>
          <a:p>
            <a:r>
              <a:rPr lang="en-US" dirty="0" smtClean="0"/>
              <a:t>Follow us on Twitter: </a:t>
            </a:r>
            <a:r>
              <a:rPr lang="en-US" u="sng" dirty="0" smtClean="0"/>
              <a:t>@NHSCounseling1 </a:t>
            </a:r>
            <a:endParaRPr lang="en-US" dirty="0" smtClean="0"/>
          </a:p>
          <a:p>
            <a:pPr algn="ctr"/>
            <a:endParaRPr lang="en-US" sz="3600" dirty="0"/>
          </a:p>
        </p:txBody>
      </p:sp>
    </p:spTree>
    <p:extLst>
      <p:ext uri="{BB962C8B-B14F-4D97-AF65-F5344CB8AC3E}">
        <p14:creationId xmlns:p14="http://schemas.microsoft.com/office/powerpoint/2010/main" val="199197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48736"/>
          </a:xfrm>
        </p:spPr>
        <p:txBody>
          <a:bodyPr>
            <a:noAutofit/>
          </a:bodyPr>
          <a:lstStyle/>
          <a:p>
            <a:pPr algn="ctr"/>
            <a:r>
              <a:rPr lang="en-US" sz="4500" b="1" dirty="0" smtClean="0">
                <a:solidFill>
                  <a:schemeClr val="tx1"/>
                </a:solidFill>
              </a:rPr>
              <a:t>2014-15 Counseling Dept Staff</a:t>
            </a:r>
            <a:endParaRPr lang="en-US" sz="4500" b="1" dirty="0">
              <a:solidFill>
                <a:schemeClr val="tx1"/>
              </a:solidFill>
            </a:endParaRPr>
          </a:p>
        </p:txBody>
      </p:sp>
      <p:sp>
        <p:nvSpPr>
          <p:cNvPr id="3" name="Content Placeholder 2"/>
          <p:cNvSpPr>
            <a:spLocks noGrp="1"/>
          </p:cNvSpPr>
          <p:nvPr>
            <p:ph idx="1"/>
          </p:nvPr>
        </p:nvSpPr>
        <p:spPr>
          <a:xfrm>
            <a:off x="228600" y="1143000"/>
            <a:ext cx="8686800" cy="5486400"/>
          </a:xfrm>
        </p:spPr>
        <p:txBody>
          <a:bodyPr/>
          <a:lstStyle/>
          <a:p>
            <a:pPr marL="68580" indent="0">
              <a:buNone/>
            </a:pPr>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905047593"/>
              </p:ext>
            </p:extLst>
          </p:nvPr>
        </p:nvGraphicFramePr>
        <p:xfrm>
          <a:off x="533400" y="14478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tatic.wixstatic.com/media/947913_bdf53fb161c0eb1cae4514ef38867125.jpg_srz_116_176_75_22_0.50_1.20_0.00_jpg_sr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800224"/>
            <a:ext cx="11049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wixstatic.com/media/947913_5c9397bf7aa07d4e30074d47982d5f52.jpg_srz_116_176_75_22_0.50_1.20_0.00_jpg_sr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800225"/>
            <a:ext cx="11049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wixstatic.com/media/947913_2e8df928fff8d22d927716afb5cb9e4a.jpg_srz_116_155_75_22_0.50_1.20_0.00_jpg_sr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1876425"/>
            <a:ext cx="11049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3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dirty="0" smtClean="0">
                <a:solidFill>
                  <a:schemeClr val="tx1"/>
                </a:solidFill>
              </a:rPr>
              <a:t>Graduation Requirements</a:t>
            </a: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3457387"/>
              </p:ext>
            </p:extLst>
          </p:nvPr>
        </p:nvGraphicFramePr>
        <p:xfrm>
          <a:off x="228600" y="990601"/>
          <a:ext cx="8610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8600" y="5105400"/>
            <a:ext cx="8610600" cy="769441"/>
          </a:xfrm>
          <a:prstGeom prst="rect">
            <a:avLst/>
          </a:prstGeom>
          <a:noFill/>
        </p:spPr>
        <p:txBody>
          <a:bodyPr wrap="square" rtlCol="0">
            <a:spAutoFit/>
          </a:bodyPr>
          <a:lstStyle/>
          <a:p>
            <a:pPr marL="285750" indent="-285750">
              <a:buFont typeface="Arial" pitchFamily="34" charset="0"/>
              <a:buChar char="•"/>
            </a:pPr>
            <a:r>
              <a:rPr lang="en-US" sz="2200" dirty="0" smtClean="0"/>
              <a:t>Counselors </a:t>
            </a:r>
            <a:r>
              <a:rPr lang="en-US" sz="2200" dirty="0"/>
              <a:t>will conduct classroom guidance lessons and supplementary parent nights to support students in meeting these </a:t>
            </a:r>
            <a:r>
              <a:rPr lang="en-US" sz="2200" dirty="0" smtClean="0"/>
              <a:t>requirements</a:t>
            </a:r>
            <a:r>
              <a:rPr lang="en-US" dirty="0" smtClean="0"/>
              <a:t>.</a:t>
            </a:r>
            <a:endParaRPr lang="en-US" sz="2200" dirty="0"/>
          </a:p>
        </p:txBody>
      </p:sp>
      <p:pic>
        <p:nvPicPr>
          <p:cNvPr id="3080" name="Picture 8" descr="C:\Users\caplinger\AppData\Local\Microsoft\Windows\Temporary Internet Files\Content.IE5\PB60MICT\MC90031083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2057399"/>
            <a:ext cx="2085784" cy="15333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1"/>
          <p:cNvSpPr txBox="1">
            <a:spLocks noChangeArrowheads="1"/>
          </p:cNvSpPr>
          <p:nvPr/>
        </p:nvSpPr>
        <p:spPr bwMode="auto">
          <a:xfrm>
            <a:off x="256984" y="5874841"/>
            <a:ext cx="8229600" cy="646331"/>
          </a:xfrm>
          <a:prstGeom prst="rect">
            <a:avLst/>
          </a:prstGeom>
          <a:solidFill>
            <a:srgbClr val="C0C0C0"/>
          </a:solidFill>
          <a:ln w="38100">
            <a:solidFill>
              <a:srgbClr val="1B1B51"/>
            </a:solidFill>
            <a:miter lim="800000"/>
            <a:headEnd/>
            <a:tailEnd/>
          </a:ln>
          <a:effectLst/>
        </p:spPr>
        <p:txBody>
          <a:bodyPr>
            <a:spAutoFit/>
          </a:bodyPr>
          <a:lstStyle/>
          <a:p>
            <a:pPr algn="ctr"/>
            <a:r>
              <a:rPr lang="en-US" b="1" dirty="0"/>
              <a:t>Students planning to enter/transfer into a 4 year college/university must take a minimum of two units of the same world language.</a:t>
            </a:r>
          </a:p>
        </p:txBody>
      </p:sp>
    </p:spTree>
    <p:extLst>
      <p:ext uri="{BB962C8B-B14F-4D97-AF65-F5344CB8AC3E}">
        <p14:creationId xmlns:p14="http://schemas.microsoft.com/office/powerpoint/2010/main" val="76406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6858000"/>
          </a:xfrm>
        </p:spPr>
        <p:txBody>
          <a:bodyPr>
            <a:normAutofit fontScale="25000" lnSpcReduction="20000"/>
          </a:bodyPr>
          <a:lstStyle/>
          <a:p>
            <a:pPr algn="ctr">
              <a:buNone/>
            </a:pPr>
            <a:r>
              <a:rPr lang="en-US" sz="5600" b="1" u="sng" dirty="0" smtClean="0"/>
              <a:t>Detailed GRADUATION </a:t>
            </a:r>
            <a:r>
              <a:rPr lang="en-US" sz="5600" b="1" u="sng" dirty="0"/>
              <a:t>REQUIREMENTS</a:t>
            </a:r>
          </a:p>
          <a:p>
            <a:pPr>
              <a:buNone/>
            </a:pPr>
            <a:r>
              <a:rPr lang="en-US" sz="4800" b="1" dirty="0" smtClean="0"/>
              <a:t>Language Arts- 4 units                                                                                                          </a:t>
            </a:r>
            <a:endParaRPr lang="en-US" sz="4800" b="1" dirty="0"/>
          </a:p>
          <a:p>
            <a:r>
              <a:rPr lang="en-US" sz="4800" b="1" dirty="0" smtClean="0">
                <a:solidFill>
                  <a:srgbClr val="FF0000"/>
                </a:solidFill>
              </a:rPr>
              <a:t>1 </a:t>
            </a:r>
            <a:r>
              <a:rPr lang="en-US" sz="4800" b="1" dirty="0">
                <a:solidFill>
                  <a:srgbClr val="FF0000"/>
                </a:solidFill>
              </a:rPr>
              <a:t>unit of 9</a:t>
            </a:r>
            <a:r>
              <a:rPr lang="en-US" sz="4800" b="1" baseline="30000" dirty="0">
                <a:solidFill>
                  <a:srgbClr val="FF0000"/>
                </a:solidFill>
              </a:rPr>
              <a:t>th</a:t>
            </a:r>
            <a:r>
              <a:rPr lang="en-US" sz="4800" b="1" dirty="0">
                <a:solidFill>
                  <a:srgbClr val="FF0000"/>
                </a:solidFill>
              </a:rPr>
              <a:t> grade Literature and </a:t>
            </a:r>
            <a:r>
              <a:rPr lang="en-US" sz="4800" b="1" dirty="0" smtClean="0">
                <a:solidFill>
                  <a:srgbClr val="FF0000"/>
                </a:solidFill>
              </a:rPr>
              <a:t>Composition</a:t>
            </a:r>
          </a:p>
          <a:p>
            <a:r>
              <a:rPr lang="en-US" sz="4800" dirty="0" smtClean="0"/>
              <a:t>1 unit of 10</a:t>
            </a:r>
            <a:r>
              <a:rPr lang="en-US" sz="4800" baseline="30000" dirty="0" smtClean="0"/>
              <a:t>th</a:t>
            </a:r>
            <a:r>
              <a:rPr lang="en-US" sz="4800" dirty="0" smtClean="0"/>
              <a:t> grade Literature and Composition</a:t>
            </a:r>
            <a:endParaRPr lang="en-US" sz="4800" dirty="0"/>
          </a:p>
          <a:p>
            <a:r>
              <a:rPr lang="en-US" sz="4800" dirty="0"/>
              <a:t>1 unit of American Literature and Composition</a:t>
            </a:r>
            <a:endParaRPr lang="en-US" sz="4800" b="1" dirty="0"/>
          </a:p>
          <a:p>
            <a:r>
              <a:rPr lang="en-US" sz="4800" dirty="0" smtClean="0"/>
              <a:t>1 unit of </a:t>
            </a:r>
            <a:r>
              <a:rPr lang="en-US" sz="4800" dirty="0" err="1" smtClean="0"/>
              <a:t>Sr</a:t>
            </a:r>
            <a:r>
              <a:rPr lang="en-US" sz="4800" dirty="0" smtClean="0"/>
              <a:t> Literature</a:t>
            </a:r>
            <a:endParaRPr lang="en-US" sz="4800" b="1" dirty="0"/>
          </a:p>
          <a:p>
            <a:endParaRPr lang="en-US" sz="4800" b="1" dirty="0" smtClean="0"/>
          </a:p>
          <a:p>
            <a:pPr>
              <a:buNone/>
            </a:pPr>
            <a:r>
              <a:rPr lang="en-US" sz="4800" b="1" dirty="0" smtClean="0"/>
              <a:t>Science- 4 units </a:t>
            </a:r>
            <a:endParaRPr lang="en-US" sz="4800" b="1" dirty="0"/>
          </a:p>
          <a:p>
            <a:r>
              <a:rPr lang="en-US" sz="4800" b="1" dirty="0">
                <a:solidFill>
                  <a:srgbClr val="FF0000"/>
                </a:solidFill>
              </a:rPr>
              <a:t>1 unit of </a:t>
            </a:r>
            <a:r>
              <a:rPr lang="en-US" sz="4800" b="1" dirty="0" smtClean="0">
                <a:solidFill>
                  <a:srgbClr val="FF0000"/>
                </a:solidFill>
              </a:rPr>
              <a:t>Biology</a:t>
            </a:r>
            <a:endParaRPr lang="en-US" sz="4800" b="1" dirty="0">
              <a:solidFill>
                <a:srgbClr val="FF0000"/>
              </a:solidFill>
            </a:endParaRPr>
          </a:p>
          <a:p>
            <a:r>
              <a:rPr lang="en-US" sz="4800" dirty="0"/>
              <a:t>1 unit of Physical Science or Physics (AP/IB)</a:t>
            </a:r>
            <a:endParaRPr lang="en-US" sz="4800" b="1" dirty="0"/>
          </a:p>
          <a:p>
            <a:r>
              <a:rPr lang="en-US" sz="4800" dirty="0"/>
              <a:t>1 unit of Chemistry, Earth Systems, Environmental Science, or </a:t>
            </a:r>
            <a:endParaRPr lang="en-US" sz="4800" b="1" dirty="0"/>
          </a:p>
          <a:p>
            <a:r>
              <a:rPr lang="en-US" sz="4800" dirty="0"/>
              <a:t>     AP/IB Science   </a:t>
            </a:r>
            <a:endParaRPr lang="en-US" sz="4800" b="1" dirty="0"/>
          </a:p>
          <a:p>
            <a:r>
              <a:rPr lang="en-US" sz="4800" dirty="0"/>
              <a:t>1 unit of a 4</a:t>
            </a:r>
            <a:r>
              <a:rPr lang="en-US" sz="4800" baseline="30000" dirty="0"/>
              <a:t>th</a:t>
            </a:r>
            <a:r>
              <a:rPr lang="en-US" sz="4800" dirty="0"/>
              <a:t> science, including any AP/IB, academic science, or career</a:t>
            </a:r>
            <a:endParaRPr lang="en-US" sz="4800" b="1" dirty="0"/>
          </a:p>
          <a:p>
            <a:r>
              <a:rPr lang="en-US" sz="4800" dirty="0"/>
              <a:t>     tech </a:t>
            </a:r>
            <a:r>
              <a:rPr lang="en-US" sz="4800" dirty="0" smtClean="0"/>
              <a:t>science</a:t>
            </a:r>
          </a:p>
          <a:p>
            <a:endParaRPr lang="en-US" sz="4800" b="1" dirty="0"/>
          </a:p>
          <a:p>
            <a:pPr>
              <a:buNone/>
            </a:pPr>
            <a:r>
              <a:rPr lang="en-US" sz="4800" b="1" dirty="0" smtClean="0"/>
              <a:t>Mathematics- 4 units</a:t>
            </a:r>
            <a:r>
              <a:rPr lang="en-US" sz="4800" b="1" dirty="0"/>
              <a:t> </a:t>
            </a:r>
          </a:p>
          <a:p>
            <a:r>
              <a:rPr lang="en-US" sz="4800" b="1" dirty="0">
                <a:solidFill>
                  <a:srgbClr val="FF0000"/>
                </a:solidFill>
              </a:rPr>
              <a:t>1 unit of </a:t>
            </a:r>
            <a:r>
              <a:rPr lang="en-US" sz="4800" b="1" dirty="0" smtClean="0">
                <a:solidFill>
                  <a:srgbClr val="FF0000"/>
                </a:solidFill>
              </a:rPr>
              <a:t>CCGPS Accelerated Coordinate Algebra Honors </a:t>
            </a:r>
            <a:r>
              <a:rPr lang="en-US" sz="4800" b="1" dirty="0">
                <a:solidFill>
                  <a:srgbClr val="FF0000"/>
                </a:solidFill>
              </a:rPr>
              <a:t>or </a:t>
            </a:r>
            <a:r>
              <a:rPr lang="en-US" sz="4800" b="1" dirty="0" smtClean="0">
                <a:solidFill>
                  <a:srgbClr val="FF0000"/>
                </a:solidFill>
              </a:rPr>
              <a:t>CCGPS Coordinate </a:t>
            </a:r>
            <a:r>
              <a:rPr lang="en-US" sz="4800" b="1" dirty="0">
                <a:solidFill>
                  <a:srgbClr val="FF0000"/>
                </a:solidFill>
              </a:rPr>
              <a:t>Algebra </a:t>
            </a:r>
          </a:p>
          <a:p>
            <a:r>
              <a:rPr lang="en-US" sz="4800" b="1" dirty="0">
                <a:solidFill>
                  <a:srgbClr val="FF0000"/>
                </a:solidFill>
              </a:rPr>
              <a:t>1 unit </a:t>
            </a:r>
            <a:r>
              <a:rPr lang="en-US" sz="4800" b="1" dirty="0" smtClean="0">
                <a:solidFill>
                  <a:srgbClr val="FF0000"/>
                </a:solidFill>
              </a:rPr>
              <a:t>of CCGPS Accelerated Analytic Geometry </a:t>
            </a:r>
            <a:r>
              <a:rPr lang="en-US" sz="4800" b="1" dirty="0">
                <a:solidFill>
                  <a:srgbClr val="FF0000"/>
                </a:solidFill>
              </a:rPr>
              <a:t>Honors </a:t>
            </a:r>
          </a:p>
          <a:p>
            <a:r>
              <a:rPr lang="en-US" sz="4800" dirty="0"/>
              <a:t>1 unit of </a:t>
            </a:r>
            <a:r>
              <a:rPr lang="en-US" sz="4800" dirty="0" smtClean="0"/>
              <a:t>CCGPS Advanced Algebra or CCGPS Accelerated Pre-Calculus </a:t>
            </a:r>
            <a:r>
              <a:rPr lang="en-US" sz="4800" dirty="0"/>
              <a:t>Honors</a:t>
            </a:r>
            <a:endParaRPr lang="en-US" sz="4800" b="1" dirty="0"/>
          </a:p>
          <a:p>
            <a:r>
              <a:rPr lang="en-US" sz="4800" dirty="0"/>
              <a:t>1 </a:t>
            </a:r>
            <a:r>
              <a:rPr lang="en-US" sz="4800" dirty="0" smtClean="0"/>
              <a:t>unit of CCGPS Pre Calculus or AP Calculus or AP Stat or 1 additional </a:t>
            </a:r>
            <a:r>
              <a:rPr lang="en-US" sz="4800" dirty="0"/>
              <a:t>math unit </a:t>
            </a:r>
          </a:p>
          <a:p>
            <a:endParaRPr lang="en-US" sz="4800" b="1" dirty="0" smtClean="0"/>
          </a:p>
          <a:p>
            <a:pPr marL="0" indent="0">
              <a:buNone/>
            </a:pPr>
            <a:r>
              <a:rPr lang="en-US" sz="4800" b="1" dirty="0" smtClean="0"/>
              <a:t>Social </a:t>
            </a:r>
            <a:r>
              <a:rPr lang="en-US" sz="4800" b="1" dirty="0"/>
              <a:t>Studies </a:t>
            </a:r>
            <a:r>
              <a:rPr lang="en-US" sz="4800" b="1" dirty="0" smtClean="0"/>
              <a:t>– 3 units                                                                                                          </a:t>
            </a:r>
            <a:r>
              <a:rPr lang="en-US" sz="4800" b="1" dirty="0"/>
              <a:t> </a:t>
            </a:r>
          </a:p>
          <a:p>
            <a:r>
              <a:rPr lang="en-US" sz="4800" b="1" dirty="0">
                <a:solidFill>
                  <a:srgbClr val="FF0000"/>
                </a:solidFill>
              </a:rPr>
              <a:t>½ unit of American Government/Civics   </a:t>
            </a:r>
            <a:r>
              <a:rPr lang="en-US" sz="4800" dirty="0"/>
              <a:t>        </a:t>
            </a:r>
            <a:endParaRPr lang="en-US" sz="4800" b="1" dirty="0"/>
          </a:p>
          <a:p>
            <a:r>
              <a:rPr lang="en-US" sz="4800" dirty="0"/>
              <a:t>1 unit of World History                 </a:t>
            </a:r>
            <a:endParaRPr lang="en-US" sz="4800" b="1" dirty="0"/>
          </a:p>
          <a:p>
            <a:r>
              <a:rPr lang="en-US" sz="4800" dirty="0"/>
              <a:t>1 unit of United States History                   </a:t>
            </a:r>
            <a:endParaRPr lang="en-US" sz="4800" b="1" dirty="0"/>
          </a:p>
          <a:p>
            <a:r>
              <a:rPr lang="en-US" sz="4800" dirty="0"/>
              <a:t>½ unit of Economics</a:t>
            </a:r>
            <a:endParaRPr lang="en-US" sz="4800" b="1" dirty="0"/>
          </a:p>
          <a:p>
            <a:pPr>
              <a:buNone/>
            </a:pPr>
            <a:r>
              <a:rPr lang="en-US" sz="4800" b="1" dirty="0"/>
              <a:t>World Language* </a:t>
            </a:r>
            <a:r>
              <a:rPr lang="en-US" sz="4800" b="1" i="1" dirty="0"/>
              <a:t>AND/OR</a:t>
            </a:r>
            <a:r>
              <a:rPr lang="en-US" sz="4800" b="1" dirty="0"/>
              <a:t> CTAE** (Career, Technical and Agricultural Education) </a:t>
            </a:r>
            <a:r>
              <a:rPr lang="en-US" sz="4800" b="1" i="1" dirty="0"/>
              <a:t>AND/OR</a:t>
            </a:r>
            <a:r>
              <a:rPr lang="en-US" sz="4800" b="1" dirty="0"/>
              <a:t> Fine </a:t>
            </a:r>
            <a:r>
              <a:rPr lang="en-US" sz="4800" b="1" dirty="0" smtClean="0"/>
              <a:t>Arts- 3 units</a:t>
            </a:r>
            <a:endParaRPr lang="en-US" sz="4800" b="1" dirty="0"/>
          </a:p>
          <a:p>
            <a:pPr>
              <a:buNone/>
            </a:pPr>
            <a:endParaRPr lang="en-US" sz="4800" b="1" dirty="0"/>
          </a:p>
          <a:p>
            <a:pPr>
              <a:buNone/>
            </a:pPr>
            <a:r>
              <a:rPr lang="en-US" sz="4800" b="1" dirty="0"/>
              <a:t>Health/Physical </a:t>
            </a:r>
            <a:r>
              <a:rPr lang="en-US" sz="4800" b="1" dirty="0" smtClean="0"/>
              <a:t>Education- I unit</a:t>
            </a:r>
            <a:r>
              <a:rPr lang="en-US" sz="4800" b="1" dirty="0"/>
              <a:t> </a:t>
            </a:r>
          </a:p>
          <a:p>
            <a:r>
              <a:rPr lang="en-US" sz="4800" b="1" dirty="0">
                <a:solidFill>
                  <a:srgbClr val="FF0000"/>
                </a:solidFill>
              </a:rPr>
              <a:t>½ unit of Health</a:t>
            </a:r>
            <a:r>
              <a:rPr lang="en-US" sz="4800" dirty="0">
                <a:solidFill>
                  <a:srgbClr val="FF0000"/>
                </a:solidFill>
              </a:rPr>
              <a:t>                             </a:t>
            </a:r>
            <a:endParaRPr lang="en-US" sz="4800" b="1" dirty="0">
              <a:solidFill>
                <a:srgbClr val="FF0000"/>
              </a:solidFill>
            </a:endParaRPr>
          </a:p>
          <a:p>
            <a:r>
              <a:rPr lang="en-US" sz="4800" dirty="0"/>
              <a:t>½ unit of Personal Fitness </a:t>
            </a:r>
            <a:endParaRPr lang="en-US" sz="4800" b="1" dirty="0"/>
          </a:p>
          <a:p>
            <a:pPr>
              <a:buNone/>
            </a:pPr>
            <a:endParaRPr lang="en-US" sz="4800" b="1" dirty="0" smtClean="0"/>
          </a:p>
          <a:p>
            <a:pPr>
              <a:buNone/>
            </a:pPr>
            <a:r>
              <a:rPr lang="en-US" sz="4800" b="1" dirty="0" smtClean="0"/>
              <a:t>Electives – 4 units      </a:t>
            </a:r>
            <a:endParaRPr lang="en-US" sz="4800" b="1" dirty="0"/>
          </a:p>
          <a:p>
            <a:r>
              <a:rPr lang="en-US" sz="4800" b="1" dirty="0"/>
              <a:t>TOTAL UNITS (Minimum): </a:t>
            </a:r>
            <a:r>
              <a:rPr lang="en-US" sz="4800" b="1" dirty="0" smtClean="0"/>
              <a:t>23 units</a:t>
            </a:r>
            <a:endParaRPr lang="en-US" sz="4800" b="1" dirty="0"/>
          </a:p>
          <a:p>
            <a:r>
              <a:rPr lang="en-US" sz="4800" b="1" dirty="0"/>
              <a:t>*Students planning to enter or transfer into a University System of Georgia institution or other post-secondary institution must take two units of the same world language.</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sz="4500" dirty="0" smtClean="0">
                <a:solidFill>
                  <a:schemeClr val="tx1"/>
                </a:solidFill>
              </a:rPr>
              <a:t>Earning Credits</a:t>
            </a:r>
            <a:endParaRPr lang="en-US" sz="45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6647808"/>
              </p:ext>
            </p:extLst>
          </p:nvPr>
        </p:nvGraphicFramePr>
        <p:xfrm>
          <a:off x="304800" y="12192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5" name="Picture 7" descr="C:\Users\caplinger\AppData\Local\Microsoft\Windows\Temporary Internet Files\Content.IE5\PB60MICT\MC9004413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143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caplinger\AppData\Local\Microsoft\Windows\Temporary Internet Files\Content.IE5\PB60MICT\MC9004413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46" y="2983523"/>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caplinger\AppData\Local\Microsoft\Windows\Temporary Internet Files\Content.IE5\PB60MICT\MC9004413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91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a:r>
              <a:rPr lang="en-US" sz="4500" dirty="0" smtClean="0">
                <a:solidFill>
                  <a:schemeClr val="tx1"/>
                </a:solidFill>
              </a:rPr>
              <a:t>General Grading Policies</a:t>
            </a:r>
            <a:endParaRPr lang="en-US" sz="45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0803402"/>
              </p:ext>
            </p:extLst>
          </p:nvPr>
        </p:nvGraphicFramePr>
        <p:xfrm>
          <a:off x="304800" y="12192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52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2872</TotalTime>
  <Words>2532</Words>
  <Application>Microsoft Office PowerPoint</Application>
  <PresentationFormat>On-screen Show (4:3)</PresentationFormat>
  <Paragraphs>455</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Parent Presentation</vt:lpstr>
      <vt:lpstr>PowerPoint Presentation</vt:lpstr>
      <vt:lpstr>2014-15 Counseling Dept Staff</vt:lpstr>
      <vt:lpstr>2014-15 Counseling Dept Staff</vt:lpstr>
      <vt:lpstr>2014-15 Counseling Dept Staff</vt:lpstr>
      <vt:lpstr>Graduation Requirements</vt:lpstr>
      <vt:lpstr>PowerPoint Presentation</vt:lpstr>
      <vt:lpstr>Earning Credits</vt:lpstr>
      <vt:lpstr>General Grading Policies</vt:lpstr>
      <vt:lpstr>PowerPoint Presentation</vt:lpstr>
      <vt:lpstr>HOPE Scholarship </vt:lpstr>
      <vt:lpstr>HOPE Scholarship </vt:lpstr>
      <vt:lpstr>HOPE Scholarship </vt:lpstr>
      <vt:lpstr>Zell Miller Scholarship </vt:lpstr>
      <vt:lpstr>Zell Miller Scholarship </vt:lpstr>
      <vt:lpstr>Zell Miller Scholar Program </vt:lpstr>
      <vt:lpstr>PowerPoint Presentation</vt:lpstr>
      <vt:lpstr>PowerPoint Presentation</vt:lpstr>
      <vt:lpstr>Final Exams and End-of-Course Tests</vt:lpstr>
      <vt:lpstr>PowerPoint Presentation</vt:lpstr>
      <vt:lpstr>PowerPoint Presentation</vt:lpstr>
      <vt:lpstr>PowerPoint Presentation</vt:lpstr>
      <vt:lpstr>PowerPoint Presentation</vt:lpstr>
      <vt:lpstr>A Word On Math….</vt:lpstr>
      <vt:lpstr>High School Academic Placement</vt:lpstr>
      <vt:lpstr>Course Verification Form</vt:lpstr>
      <vt:lpstr>PowerPoint Presentation</vt:lpstr>
      <vt:lpstr>Course Selection</vt:lpstr>
      <vt:lpstr>PowerPoint Presentation</vt:lpstr>
      <vt:lpstr>What Happens Next?</vt:lpstr>
      <vt:lpstr>Utilize our website at http://www.northviewcounseling.com  </vt:lpstr>
      <vt:lpstr>Counseling Programs 9th Grade </vt:lpstr>
      <vt:lpstr>Counseling Programs 10th Grade </vt:lpstr>
      <vt:lpstr>Counseling Programs 11th Grade </vt:lpstr>
      <vt:lpstr>Counseling Programs 12th Grade </vt:lpstr>
      <vt:lpstr>Check us out on Facebook at facebook.com/NHSTitansCounseling </vt:lpstr>
      <vt:lpstr>Check us out on Twitter @NHSCounseling1</vt:lpstr>
      <vt:lpstr>Click on Academic Advising Tab to access Rising 9th grade pre-registration topics</vt:lpstr>
      <vt:lpstr>Access the Course Catalog and read course descriptions at http://www.northviewhigh.com/pages/resources/coursecatalog.php </vt:lpstr>
      <vt:lpstr>Up Next Summer Camp Hosted by NHS Counseling and Princeton Review</vt:lpstr>
      <vt:lpstr>PowerPoint Presentation</vt:lpstr>
      <vt:lpstr>FAQ Topics &amp; Answers</vt:lpstr>
      <vt:lpstr>Class of 2019 Distribution List</vt:lpstr>
      <vt:lpstr>THANK YOU for Attending!!</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Presentation</dc:title>
  <dc:creator>leja</dc:creator>
  <cp:lastModifiedBy>Windows User</cp:lastModifiedBy>
  <cp:revision>150</cp:revision>
  <cp:lastPrinted>2014-02-08T17:34:34Z</cp:lastPrinted>
  <dcterms:created xsi:type="dcterms:W3CDTF">2011-01-19T13:18:19Z</dcterms:created>
  <dcterms:modified xsi:type="dcterms:W3CDTF">2015-02-24T22:42:57Z</dcterms:modified>
</cp:coreProperties>
</file>